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bookmarkIdSeed="2">
  <p:sldMasterIdLst>
    <p:sldMasterId id="2147483648" r:id="rId1"/>
  </p:sldMasterIdLst>
  <p:notesMasterIdLst>
    <p:notesMasterId r:id="rId53"/>
  </p:notesMasterIdLst>
  <p:sldIdLst>
    <p:sldId id="309" r:id="rId2"/>
    <p:sldId id="441" r:id="rId3"/>
    <p:sldId id="451" r:id="rId4"/>
    <p:sldId id="398" r:id="rId5"/>
    <p:sldId id="399" r:id="rId6"/>
    <p:sldId id="413" r:id="rId7"/>
    <p:sldId id="416" r:id="rId8"/>
    <p:sldId id="415" r:id="rId9"/>
    <p:sldId id="452" r:id="rId10"/>
    <p:sldId id="453" r:id="rId11"/>
    <p:sldId id="396" r:id="rId12"/>
    <p:sldId id="454" r:id="rId13"/>
    <p:sldId id="455" r:id="rId14"/>
    <p:sldId id="456" r:id="rId15"/>
    <p:sldId id="457" r:id="rId16"/>
    <p:sldId id="458" r:id="rId17"/>
    <p:sldId id="459" r:id="rId18"/>
    <p:sldId id="460" r:id="rId19"/>
    <p:sldId id="461" r:id="rId20"/>
    <p:sldId id="463" r:id="rId21"/>
    <p:sldId id="462" r:id="rId22"/>
    <p:sldId id="464" r:id="rId23"/>
    <p:sldId id="465" r:id="rId24"/>
    <p:sldId id="466" r:id="rId25"/>
    <p:sldId id="467" r:id="rId26"/>
    <p:sldId id="471" r:id="rId27"/>
    <p:sldId id="468" r:id="rId28"/>
    <p:sldId id="469" r:id="rId29"/>
    <p:sldId id="470" r:id="rId30"/>
    <p:sldId id="475" r:id="rId31"/>
    <p:sldId id="474" r:id="rId32"/>
    <p:sldId id="479" r:id="rId33"/>
    <p:sldId id="476" r:id="rId34"/>
    <p:sldId id="478" r:id="rId35"/>
    <p:sldId id="480" r:id="rId36"/>
    <p:sldId id="477" r:id="rId37"/>
    <p:sldId id="481" r:id="rId38"/>
    <p:sldId id="482" r:id="rId39"/>
    <p:sldId id="472" r:id="rId40"/>
    <p:sldId id="473" r:id="rId41"/>
    <p:sldId id="483" r:id="rId42"/>
    <p:sldId id="484" r:id="rId43"/>
    <p:sldId id="485" r:id="rId44"/>
    <p:sldId id="487" r:id="rId45"/>
    <p:sldId id="486" r:id="rId46"/>
    <p:sldId id="492" r:id="rId47"/>
    <p:sldId id="488" r:id="rId48"/>
    <p:sldId id="489" r:id="rId49"/>
    <p:sldId id="490" r:id="rId50"/>
    <p:sldId id="491" r:id="rId51"/>
    <p:sldId id="493" r:id="rId52"/>
  </p:sldIdLst>
  <p:sldSz cx="12192000" cy="6858000"/>
  <p:notesSz cx="6858000" cy="9144000"/>
  <p:embeddedFontLst>
    <p:embeddedFont>
      <p:font typeface="Roboto Condensed Light" panose="020B0604020202020204" charset="0"/>
      <p:regular r:id="rId54"/>
      <p:italic r:id="rId55"/>
    </p:embeddedFont>
    <p:embeddedFont>
      <p:font typeface="Segoe UI Black" panose="020B0A02040204020203" pitchFamily="34" charset="0"/>
      <p:bold r:id="rId56"/>
      <p:boldItalic r:id="rId57"/>
    </p:embeddedFont>
    <p:embeddedFont>
      <p:font typeface="Roboto Condensed" panose="020B0604020202020204" charset="0"/>
      <p:regular r:id="rId58"/>
      <p:bold r:id="rId59"/>
      <p:italic r:id="rId60"/>
      <p:boldItalic r:id="rId61"/>
    </p:embeddedFont>
    <p:embeddedFont>
      <p:font typeface="Calibri" panose="020F0502020204030204" pitchFamily="34" charset="0"/>
      <p:regular r:id="rId62"/>
      <p:bold r:id="rId63"/>
      <p:italic r:id="rId64"/>
      <p:boldItalic r:id="rId65"/>
    </p:embeddedFont>
    <p:embeddedFont>
      <p:font typeface="Wingdings 3" panose="05040102010807070707" pitchFamily="18" charset="2"/>
      <p:regular r:id="rId66"/>
    </p:embeddedFont>
    <p:embeddedFont>
      <p:font typeface="Wingdings 2" panose="05020102010507070707" pitchFamily="18" charset="2"/>
      <p:regular r:id="rId67"/>
    </p:embeddedFont>
    <p:embeddedFont>
      <p:font typeface="Consolas" panose="020B0609020204030204" pitchFamily="49" charset="0"/>
      <p:regular r:id="rId68"/>
      <p:bold r:id="rId69"/>
      <p:italic r:id="rId70"/>
      <p:boldItalic r:id="rId7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modifyVerifier cryptProviderType="rsaAES" cryptAlgorithmClass="hash" cryptAlgorithmType="typeAny" cryptAlgorithmSid="14" spinCount="100000" saltData="bnOqwMgioxK/8OC4u6dZOw==" hashData="k+ABZcY9MrhWF5vel9DKj1r6aVDXugsHcNkL4M7jEnMgIERTShDDa+9Xsw/TtOqH4fDkdgJfjBl8SJezjCq18A=="/>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90E4F"/>
    <a:srgbClr val="F54337"/>
    <a:srgbClr val="FA6060"/>
    <a:srgbClr val="301B92"/>
    <a:srgbClr val="673BB7"/>
    <a:srgbClr val="607D8B"/>
    <a:srgbClr val="ED524F"/>
    <a:srgbClr val="B71B1C"/>
    <a:srgbClr val="D81A60"/>
    <a:srgbClr val="EA1E6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375" autoAdjust="0"/>
    <p:restoredTop sz="94660"/>
  </p:normalViewPr>
  <p:slideViewPr>
    <p:cSldViewPr snapToGrid="0">
      <p:cViewPr>
        <p:scale>
          <a:sx n="60" d="100"/>
          <a:sy n="60" d="100"/>
        </p:scale>
        <p:origin x="114" y="174"/>
      </p:cViewPr>
      <p:guideLst/>
    </p:cSldViewPr>
  </p:slideViewPr>
  <p:notesTextViewPr>
    <p:cViewPr>
      <p:scale>
        <a:sx n="1" d="1"/>
        <a:sy n="1" d="1"/>
      </p:scale>
      <p:origin x="0" y="0"/>
    </p:cViewPr>
  </p:notesTextViewPr>
  <p:notesViewPr>
    <p:cSldViewPr snapToGrid="0">
      <p:cViewPr varScale="1">
        <p:scale>
          <a:sx n="54" d="100"/>
          <a:sy n="54" d="100"/>
        </p:scale>
        <p:origin x="2820" y="7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font" Target="fonts/font2.fntdata"/><Relationship Id="rId63" Type="http://schemas.openxmlformats.org/officeDocument/2006/relationships/font" Target="fonts/font10.fntdata"/><Relationship Id="rId68" Type="http://schemas.openxmlformats.org/officeDocument/2006/relationships/font" Target="fonts/font15.fntdata"/><Relationship Id="rId7" Type="http://schemas.openxmlformats.org/officeDocument/2006/relationships/slide" Target="slides/slide6.xml"/><Relationship Id="rId71" Type="http://schemas.openxmlformats.org/officeDocument/2006/relationships/font" Target="fonts/font18.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8" Type="http://schemas.openxmlformats.org/officeDocument/2006/relationships/font" Target="fonts/font5.fntdata"/><Relationship Id="rId66" Type="http://schemas.openxmlformats.org/officeDocument/2006/relationships/font" Target="fonts/font13.fntdata"/><Relationship Id="rId7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4.fntdata"/><Relationship Id="rId61"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7.fntdata"/><Relationship Id="rId65" Type="http://schemas.openxmlformats.org/officeDocument/2006/relationships/font" Target="fonts/font12.fntdata"/><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3.fntdata"/><Relationship Id="rId64" Type="http://schemas.openxmlformats.org/officeDocument/2006/relationships/font" Target="fonts/font11.fntdata"/><Relationship Id="rId69" Type="http://schemas.openxmlformats.org/officeDocument/2006/relationships/font" Target="fonts/font16.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6.fntdata"/><Relationship Id="rId67" Type="http://schemas.openxmlformats.org/officeDocument/2006/relationships/font" Target="fonts/font14.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fntdata"/><Relationship Id="rId62" Type="http://schemas.openxmlformats.org/officeDocument/2006/relationships/font" Target="fonts/font9.fntdata"/><Relationship Id="rId70" Type="http://schemas.openxmlformats.org/officeDocument/2006/relationships/font" Target="fonts/font17.fntdata"/><Relationship Id="rId75" Type="http://schemas.openxmlformats.org/officeDocument/2006/relationships/tableStyles" Target="tableStyles.xml"/><Relationship Id="rId83"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aimish Vadodariya" userId="d2e325c0593a319e" providerId="LiveId" clId="{0F675715-7BC5-419F-A852-9E939943AA9D}"/>
    <pc:docChg chg="undo custSel addSld delSld modSld">
      <pc:chgData name="Naimish Vadodariya" userId="d2e325c0593a319e" providerId="LiveId" clId="{0F675715-7BC5-419F-A852-9E939943AA9D}" dt="2023-01-23T02:54:32.340" v="519" actId="20577"/>
      <pc:docMkLst>
        <pc:docMk/>
      </pc:docMkLst>
      <pc:sldChg chg="modSp modAnim">
        <pc:chgData name="Naimish Vadodariya" userId="d2e325c0593a319e" providerId="LiveId" clId="{0F675715-7BC5-419F-A852-9E939943AA9D}" dt="2023-01-17T04:52:53.679" v="400" actId="20577"/>
        <pc:sldMkLst>
          <pc:docMk/>
          <pc:sldMk cId="4216305698" sldId="292"/>
        </pc:sldMkLst>
        <pc:spChg chg="mod">
          <ac:chgData name="Naimish Vadodariya" userId="d2e325c0593a319e" providerId="LiveId" clId="{0F675715-7BC5-419F-A852-9E939943AA9D}" dt="2023-01-17T04:52:53.679" v="400" actId="20577"/>
          <ac:spMkLst>
            <pc:docMk/>
            <pc:sldMk cId="4216305698" sldId="292"/>
            <ac:spMk id="9" creationId="{BDA2F9A4-6988-4274-8384-12496EC9D59D}"/>
          </ac:spMkLst>
        </pc:spChg>
      </pc:sldChg>
      <pc:sldChg chg="modSp modAnim">
        <pc:chgData name="Naimish Vadodariya" userId="d2e325c0593a319e" providerId="LiveId" clId="{0F675715-7BC5-419F-A852-9E939943AA9D}" dt="2023-01-17T04:30:52.612" v="166" actId="20577"/>
        <pc:sldMkLst>
          <pc:docMk/>
          <pc:sldMk cId="4119392232" sldId="311"/>
        </pc:sldMkLst>
        <pc:spChg chg="mod">
          <ac:chgData name="Naimish Vadodariya" userId="d2e325c0593a319e" providerId="LiveId" clId="{0F675715-7BC5-419F-A852-9E939943AA9D}" dt="2023-01-17T04:30:52.612" v="166" actId="20577"/>
          <ac:spMkLst>
            <pc:docMk/>
            <pc:sldMk cId="4119392232" sldId="311"/>
            <ac:spMk id="5" creationId="{00000000-0000-0000-0000-000000000000}"/>
          </ac:spMkLst>
        </pc:spChg>
      </pc:sldChg>
      <pc:sldChg chg="modSp mod modAnim">
        <pc:chgData name="Naimish Vadodariya" userId="d2e325c0593a319e" providerId="LiveId" clId="{0F675715-7BC5-419F-A852-9E939943AA9D}" dt="2023-01-17T04:32:38.728" v="180" actId="1076"/>
        <pc:sldMkLst>
          <pc:docMk/>
          <pc:sldMk cId="2063409194" sldId="312"/>
        </pc:sldMkLst>
        <pc:spChg chg="mod">
          <ac:chgData name="Naimish Vadodariya" userId="d2e325c0593a319e" providerId="LiveId" clId="{0F675715-7BC5-419F-A852-9E939943AA9D}" dt="2023-01-17T04:31:23.110" v="169" actId="14"/>
          <ac:spMkLst>
            <pc:docMk/>
            <pc:sldMk cId="2063409194" sldId="312"/>
            <ac:spMk id="3" creationId="{00000000-0000-0000-0000-000000000000}"/>
          </ac:spMkLst>
        </pc:spChg>
        <pc:graphicFrameChg chg="mod modGraphic">
          <ac:chgData name="Naimish Vadodariya" userId="d2e325c0593a319e" providerId="LiveId" clId="{0F675715-7BC5-419F-A852-9E939943AA9D}" dt="2023-01-17T04:32:38.728" v="180" actId="1076"/>
          <ac:graphicFrameMkLst>
            <pc:docMk/>
            <pc:sldMk cId="2063409194" sldId="312"/>
            <ac:graphicFrameMk id="5" creationId="{26B864CA-85CD-4666-B9D1-870ED08B272C}"/>
          </ac:graphicFrameMkLst>
        </pc:graphicFrameChg>
        <pc:graphicFrameChg chg="mod modGraphic">
          <ac:chgData name="Naimish Vadodariya" userId="d2e325c0593a319e" providerId="LiveId" clId="{0F675715-7BC5-419F-A852-9E939943AA9D}" dt="2023-01-17T04:32:29.993" v="179" actId="1076"/>
          <ac:graphicFrameMkLst>
            <pc:docMk/>
            <pc:sldMk cId="2063409194" sldId="312"/>
            <ac:graphicFrameMk id="6" creationId="{26B864CA-85CD-4666-B9D1-870ED08B272C}"/>
          </ac:graphicFrameMkLst>
        </pc:graphicFrameChg>
        <pc:cxnChg chg="mod">
          <ac:chgData name="Naimish Vadodariya" userId="d2e325c0593a319e" providerId="LiveId" clId="{0F675715-7BC5-419F-A852-9E939943AA9D}" dt="2023-01-17T04:32:38.728" v="180" actId="1076"/>
          <ac:cxnSpMkLst>
            <pc:docMk/>
            <pc:sldMk cId="2063409194" sldId="312"/>
            <ac:cxnSpMk id="4" creationId="{00000000-0000-0000-0000-000000000000}"/>
          </ac:cxnSpMkLst>
        </pc:cxnChg>
      </pc:sldChg>
      <pc:sldChg chg="modSp mod">
        <pc:chgData name="Naimish Vadodariya" userId="d2e325c0593a319e" providerId="LiveId" clId="{0F675715-7BC5-419F-A852-9E939943AA9D}" dt="2023-01-17T04:33:18.217" v="219" actId="20577"/>
        <pc:sldMkLst>
          <pc:docMk/>
          <pc:sldMk cId="2733917320" sldId="314"/>
        </pc:sldMkLst>
        <pc:spChg chg="mod">
          <ac:chgData name="Naimish Vadodariya" userId="d2e325c0593a319e" providerId="LiveId" clId="{0F675715-7BC5-419F-A852-9E939943AA9D}" dt="2023-01-17T04:33:18.217" v="219" actId="20577"/>
          <ac:spMkLst>
            <pc:docMk/>
            <pc:sldMk cId="2733917320" sldId="314"/>
            <ac:spMk id="4" creationId="{00000000-0000-0000-0000-000000000000}"/>
          </ac:spMkLst>
        </pc:spChg>
      </pc:sldChg>
      <pc:sldChg chg="modSp mod">
        <pc:chgData name="Naimish Vadodariya" userId="d2e325c0593a319e" providerId="LiveId" clId="{0F675715-7BC5-419F-A852-9E939943AA9D}" dt="2023-01-17T04:33:39.587" v="221" actId="14100"/>
        <pc:sldMkLst>
          <pc:docMk/>
          <pc:sldMk cId="1662067996" sldId="318"/>
        </pc:sldMkLst>
        <pc:spChg chg="mod">
          <ac:chgData name="Naimish Vadodariya" userId="d2e325c0593a319e" providerId="LiveId" clId="{0F675715-7BC5-419F-A852-9E939943AA9D}" dt="2023-01-17T04:33:39.587" v="221" actId="14100"/>
          <ac:spMkLst>
            <pc:docMk/>
            <pc:sldMk cId="1662067996" sldId="318"/>
            <ac:spMk id="15" creationId="{00000000-0000-0000-0000-000000000000}"/>
          </ac:spMkLst>
        </pc:spChg>
      </pc:sldChg>
      <pc:sldChg chg="modSp del mod">
        <pc:chgData name="Naimish Vadodariya" userId="d2e325c0593a319e" providerId="LiveId" clId="{0F675715-7BC5-419F-A852-9E939943AA9D}" dt="2023-01-17T04:34:35.672" v="226" actId="2696"/>
        <pc:sldMkLst>
          <pc:docMk/>
          <pc:sldMk cId="2610991813" sldId="324"/>
        </pc:sldMkLst>
        <pc:spChg chg="mod">
          <ac:chgData name="Naimish Vadodariya" userId="d2e325c0593a319e" providerId="LiveId" clId="{0F675715-7BC5-419F-A852-9E939943AA9D}" dt="2023-01-17T04:34:17.935" v="222" actId="21"/>
          <ac:spMkLst>
            <pc:docMk/>
            <pc:sldMk cId="2610991813" sldId="324"/>
            <ac:spMk id="3" creationId="{00000000-0000-0000-0000-000000000000}"/>
          </ac:spMkLst>
        </pc:spChg>
      </pc:sldChg>
      <pc:sldChg chg="modSp modAnim">
        <pc:chgData name="Naimish Vadodariya" userId="d2e325c0593a319e" providerId="LiveId" clId="{0F675715-7BC5-419F-A852-9E939943AA9D}" dt="2023-01-17T04:34:30.058" v="225" actId="404"/>
        <pc:sldMkLst>
          <pc:docMk/>
          <pc:sldMk cId="2466307806" sldId="325"/>
        </pc:sldMkLst>
        <pc:spChg chg="mod">
          <ac:chgData name="Naimish Vadodariya" userId="d2e325c0593a319e" providerId="LiveId" clId="{0F675715-7BC5-419F-A852-9E939943AA9D}" dt="2023-01-17T04:34:30.058" v="225" actId="404"/>
          <ac:spMkLst>
            <pc:docMk/>
            <pc:sldMk cId="2466307806" sldId="325"/>
            <ac:spMk id="3" creationId="{00000000-0000-0000-0000-000000000000}"/>
          </ac:spMkLst>
        </pc:spChg>
      </pc:sldChg>
      <pc:sldChg chg="modSp">
        <pc:chgData name="Naimish Vadodariya" userId="d2e325c0593a319e" providerId="LiveId" clId="{0F675715-7BC5-419F-A852-9E939943AA9D}" dt="2023-01-16T02:40:33.553" v="93" actId="113"/>
        <pc:sldMkLst>
          <pc:docMk/>
          <pc:sldMk cId="2121103112" sldId="326"/>
        </pc:sldMkLst>
        <pc:spChg chg="mod">
          <ac:chgData name="Naimish Vadodariya" userId="d2e325c0593a319e" providerId="LiveId" clId="{0F675715-7BC5-419F-A852-9E939943AA9D}" dt="2023-01-16T02:40:33.553" v="93" actId="113"/>
          <ac:spMkLst>
            <pc:docMk/>
            <pc:sldMk cId="2121103112" sldId="326"/>
            <ac:spMk id="3" creationId="{00000000-0000-0000-0000-000000000000}"/>
          </ac:spMkLst>
        </pc:spChg>
      </pc:sldChg>
      <pc:sldChg chg="modSp">
        <pc:chgData name="Naimish Vadodariya" userId="d2e325c0593a319e" providerId="LiveId" clId="{0F675715-7BC5-419F-A852-9E939943AA9D}" dt="2023-01-16T02:40:37.715" v="94" actId="113"/>
        <pc:sldMkLst>
          <pc:docMk/>
          <pc:sldMk cId="1453523635" sldId="327"/>
        </pc:sldMkLst>
        <pc:spChg chg="mod">
          <ac:chgData name="Naimish Vadodariya" userId="d2e325c0593a319e" providerId="LiveId" clId="{0F675715-7BC5-419F-A852-9E939943AA9D}" dt="2023-01-16T02:40:37.715" v="94" actId="113"/>
          <ac:spMkLst>
            <pc:docMk/>
            <pc:sldMk cId="1453523635" sldId="327"/>
            <ac:spMk id="3" creationId="{00000000-0000-0000-0000-000000000000}"/>
          </ac:spMkLst>
        </pc:spChg>
      </pc:sldChg>
      <pc:sldChg chg="modSp">
        <pc:chgData name="Naimish Vadodariya" userId="d2e325c0593a319e" providerId="LiveId" clId="{0F675715-7BC5-419F-A852-9E939943AA9D}" dt="2023-01-16T02:40:49.528" v="96" actId="113"/>
        <pc:sldMkLst>
          <pc:docMk/>
          <pc:sldMk cId="3425114414" sldId="328"/>
        </pc:sldMkLst>
        <pc:spChg chg="mod">
          <ac:chgData name="Naimish Vadodariya" userId="d2e325c0593a319e" providerId="LiveId" clId="{0F675715-7BC5-419F-A852-9E939943AA9D}" dt="2023-01-16T02:40:49.528" v="96" actId="113"/>
          <ac:spMkLst>
            <pc:docMk/>
            <pc:sldMk cId="3425114414" sldId="328"/>
            <ac:spMk id="3" creationId="{00000000-0000-0000-0000-000000000000}"/>
          </ac:spMkLst>
        </pc:spChg>
      </pc:sldChg>
      <pc:sldChg chg="modSp mod">
        <pc:chgData name="Naimish Vadodariya" userId="d2e325c0593a319e" providerId="LiveId" clId="{0F675715-7BC5-419F-A852-9E939943AA9D}" dt="2023-01-16T02:40:58.555" v="98" actId="113"/>
        <pc:sldMkLst>
          <pc:docMk/>
          <pc:sldMk cId="4255081710" sldId="329"/>
        </pc:sldMkLst>
        <pc:spChg chg="mod">
          <ac:chgData name="Naimish Vadodariya" userId="d2e325c0593a319e" providerId="LiveId" clId="{0F675715-7BC5-419F-A852-9E939943AA9D}" dt="2023-01-16T02:40:58.555" v="98" actId="113"/>
          <ac:spMkLst>
            <pc:docMk/>
            <pc:sldMk cId="4255081710" sldId="329"/>
            <ac:spMk id="3" creationId="{00000000-0000-0000-0000-000000000000}"/>
          </ac:spMkLst>
        </pc:spChg>
        <pc:graphicFrameChg chg="modGraphic">
          <ac:chgData name="Naimish Vadodariya" userId="d2e325c0593a319e" providerId="LiveId" clId="{0F675715-7BC5-419F-A852-9E939943AA9D}" dt="2023-01-16T02:40:20.219" v="91" actId="20577"/>
          <ac:graphicFrameMkLst>
            <pc:docMk/>
            <pc:sldMk cId="4255081710" sldId="329"/>
            <ac:graphicFrameMk id="5" creationId="{2486BC6F-42B7-4A1D-889E-1B1818D1D5FB}"/>
          </ac:graphicFrameMkLst>
        </pc:graphicFrameChg>
        <pc:graphicFrameChg chg="modGraphic">
          <ac:chgData name="Naimish Vadodariya" userId="d2e325c0593a319e" providerId="LiveId" clId="{0F675715-7BC5-419F-A852-9E939943AA9D}" dt="2023-01-16T02:39:40.465" v="62" actId="207"/>
          <ac:graphicFrameMkLst>
            <pc:docMk/>
            <pc:sldMk cId="4255081710" sldId="329"/>
            <ac:graphicFrameMk id="9" creationId="{26B864CA-85CD-4666-B9D1-870ED08B272C}"/>
          </ac:graphicFrameMkLst>
        </pc:graphicFrameChg>
        <pc:graphicFrameChg chg="modGraphic">
          <ac:chgData name="Naimish Vadodariya" userId="d2e325c0593a319e" providerId="LiveId" clId="{0F675715-7BC5-419F-A852-9E939943AA9D}" dt="2023-01-16T02:39:50.657" v="63" actId="207"/>
          <ac:graphicFrameMkLst>
            <pc:docMk/>
            <pc:sldMk cId="4255081710" sldId="329"/>
            <ac:graphicFrameMk id="11" creationId="{26B864CA-85CD-4666-B9D1-870ED08B272C}"/>
          </ac:graphicFrameMkLst>
        </pc:graphicFrameChg>
        <pc:graphicFrameChg chg="mod modGraphic">
          <ac:chgData name="Naimish Vadodariya" userId="d2e325c0593a319e" providerId="LiveId" clId="{0F675715-7BC5-419F-A852-9E939943AA9D}" dt="2023-01-16T02:38:58.066" v="34" actId="122"/>
          <ac:graphicFrameMkLst>
            <pc:docMk/>
            <pc:sldMk cId="4255081710" sldId="329"/>
            <ac:graphicFrameMk id="12" creationId="{00000000-0000-0000-0000-000000000000}"/>
          </ac:graphicFrameMkLst>
        </pc:graphicFrameChg>
        <pc:graphicFrameChg chg="modGraphic">
          <ac:chgData name="Naimish Vadodariya" userId="d2e325c0593a319e" providerId="LiveId" clId="{0F675715-7BC5-419F-A852-9E939943AA9D}" dt="2023-01-16T02:39:03.477" v="41" actId="20577"/>
          <ac:graphicFrameMkLst>
            <pc:docMk/>
            <pc:sldMk cId="4255081710" sldId="329"/>
            <ac:graphicFrameMk id="13" creationId="{00000000-0000-0000-0000-000000000000}"/>
          </ac:graphicFrameMkLst>
        </pc:graphicFrameChg>
        <pc:graphicFrameChg chg="modGraphic">
          <ac:chgData name="Naimish Vadodariya" userId="d2e325c0593a319e" providerId="LiveId" clId="{0F675715-7BC5-419F-A852-9E939943AA9D}" dt="2023-01-16T02:39:16.060" v="61" actId="20577"/>
          <ac:graphicFrameMkLst>
            <pc:docMk/>
            <pc:sldMk cId="4255081710" sldId="329"/>
            <ac:graphicFrameMk id="20" creationId="{00000000-0000-0000-0000-000000000000}"/>
          </ac:graphicFrameMkLst>
        </pc:graphicFrameChg>
      </pc:sldChg>
      <pc:sldChg chg="del mod modShow">
        <pc:chgData name="Naimish Vadodariya" userId="d2e325c0593a319e" providerId="LiveId" clId="{0F675715-7BC5-419F-A852-9E939943AA9D}" dt="2023-01-23T02:53:29.424" v="403" actId="2696"/>
        <pc:sldMkLst>
          <pc:docMk/>
          <pc:sldMk cId="511572957" sldId="343"/>
        </pc:sldMkLst>
      </pc:sldChg>
      <pc:sldChg chg="del mod modShow">
        <pc:chgData name="Naimish Vadodariya" userId="d2e325c0593a319e" providerId="LiveId" clId="{0F675715-7BC5-419F-A852-9E939943AA9D}" dt="2023-01-23T02:53:29.424" v="403" actId="2696"/>
        <pc:sldMkLst>
          <pc:docMk/>
          <pc:sldMk cId="1940672176" sldId="344"/>
        </pc:sldMkLst>
      </pc:sldChg>
      <pc:sldChg chg="modSp modAnim">
        <pc:chgData name="Naimish Vadodariya" userId="d2e325c0593a319e" providerId="LiveId" clId="{0F675715-7BC5-419F-A852-9E939943AA9D}" dt="2023-01-23T02:54:32.340" v="519" actId="20577"/>
        <pc:sldMkLst>
          <pc:docMk/>
          <pc:sldMk cId="1610840491" sldId="346"/>
        </pc:sldMkLst>
        <pc:spChg chg="mod">
          <ac:chgData name="Naimish Vadodariya" userId="d2e325c0593a319e" providerId="LiveId" clId="{0F675715-7BC5-419F-A852-9E939943AA9D}" dt="2023-01-23T02:54:32.340" v="519" actId="20577"/>
          <ac:spMkLst>
            <pc:docMk/>
            <pc:sldMk cId="1610840491" sldId="346"/>
            <ac:spMk id="3" creationId="{00000000-0000-0000-0000-000000000000}"/>
          </ac:spMkLst>
        </pc:spChg>
      </pc:sldChg>
      <pc:sldChg chg="delSp modSp del mod delAnim modAnim modShow">
        <pc:chgData name="Naimish Vadodariya" userId="d2e325c0593a319e" providerId="LiveId" clId="{0F675715-7BC5-419F-A852-9E939943AA9D}" dt="2023-01-23T02:53:05.856" v="402" actId="2696"/>
        <pc:sldMkLst>
          <pc:docMk/>
          <pc:sldMk cId="2415440773" sldId="347"/>
        </pc:sldMkLst>
        <pc:spChg chg="mod">
          <ac:chgData name="Naimish Vadodariya" userId="d2e325c0593a319e" providerId="LiveId" clId="{0F675715-7BC5-419F-A852-9E939943AA9D}" dt="2023-01-17T04:26:33.506" v="99" actId="20577"/>
          <ac:spMkLst>
            <pc:docMk/>
            <pc:sldMk cId="2415440773" sldId="347"/>
            <ac:spMk id="4" creationId="{00000000-0000-0000-0000-000000000000}"/>
          </ac:spMkLst>
        </pc:spChg>
        <pc:spChg chg="mod">
          <ac:chgData name="Naimish Vadodariya" userId="d2e325c0593a319e" providerId="LiveId" clId="{0F675715-7BC5-419F-A852-9E939943AA9D}" dt="2023-01-16T02:33:33.523" v="13" actId="20577"/>
          <ac:spMkLst>
            <pc:docMk/>
            <pc:sldMk cId="2415440773" sldId="347"/>
            <ac:spMk id="5" creationId="{00000000-0000-0000-0000-000000000000}"/>
          </ac:spMkLst>
        </pc:spChg>
        <pc:spChg chg="del">
          <ac:chgData name="Naimish Vadodariya" userId="d2e325c0593a319e" providerId="LiveId" clId="{0F675715-7BC5-419F-A852-9E939943AA9D}" dt="2023-01-16T02:34:24.496" v="15" actId="478"/>
          <ac:spMkLst>
            <pc:docMk/>
            <pc:sldMk cId="2415440773" sldId="347"/>
            <ac:spMk id="8" creationId="{90D6FFB1-D346-4729-9A74-FDD274F5EE1F}"/>
          </ac:spMkLst>
        </pc:spChg>
        <pc:picChg chg="del">
          <ac:chgData name="Naimish Vadodariya" userId="d2e325c0593a319e" providerId="LiveId" clId="{0F675715-7BC5-419F-A852-9E939943AA9D}" dt="2023-01-16T02:34:25.657" v="16" actId="478"/>
          <ac:picMkLst>
            <pc:docMk/>
            <pc:sldMk cId="2415440773" sldId="347"/>
            <ac:picMk id="9" creationId="{FFB09E8D-2733-4603-8FB1-4EA7412348AF}"/>
          </ac:picMkLst>
        </pc:picChg>
      </pc:sldChg>
      <pc:sldChg chg="del">
        <pc:chgData name="Naimish Vadodariya" userId="d2e325c0593a319e" providerId="LiveId" clId="{0F675715-7BC5-419F-A852-9E939943AA9D}" dt="2023-01-16T02:34:31.958" v="17" actId="2696"/>
        <pc:sldMkLst>
          <pc:docMk/>
          <pc:sldMk cId="2295940979" sldId="348"/>
        </pc:sldMkLst>
      </pc:sldChg>
      <pc:sldChg chg="modSp">
        <pc:chgData name="Naimish Vadodariya" userId="d2e325c0593a319e" providerId="LiveId" clId="{0F675715-7BC5-419F-A852-9E939943AA9D}" dt="2023-01-17T04:30:08.628" v="121" actId="113"/>
        <pc:sldMkLst>
          <pc:docMk/>
          <pc:sldMk cId="3810644495" sldId="349"/>
        </pc:sldMkLst>
        <pc:spChg chg="mod">
          <ac:chgData name="Naimish Vadodariya" userId="d2e325c0593a319e" providerId="LiveId" clId="{0F675715-7BC5-419F-A852-9E939943AA9D}" dt="2023-01-17T04:30:08.628" v="121" actId="113"/>
          <ac:spMkLst>
            <pc:docMk/>
            <pc:sldMk cId="3810644495" sldId="349"/>
            <ac:spMk id="2" creationId="{2B726B6D-1F73-42F4-96C6-3F7914599F42}"/>
          </ac:spMkLst>
        </pc:spChg>
      </pc:sldChg>
      <pc:sldChg chg="modSp mod modAnim">
        <pc:chgData name="Naimish Vadodariya" userId="d2e325c0593a319e" providerId="LiveId" clId="{0F675715-7BC5-419F-A852-9E939943AA9D}" dt="2023-01-17T04:27:35.666" v="107"/>
        <pc:sldMkLst>
          <pc:docMk/>
          <pc:sldMk cId="3529687291" sldId="350"/>
        </pc:sldMkLst>
        <pc:spChg chg="mod">
          <ac:chgData name="Naimish Vadodariya" userId="d2e325c0593a319e" providerId="LiveId" clId="{0F675715-7BC5-419F-A852-9E939943AA9D}" dt="2023-01-17T04:27:21.345" v="106" actId="1076"/>
          <ac:spMkLst>
            <pc:docMk/>
            <pc:sldMk cId="3529687291" sldId="350"/>
            <ac:spMk id="5" creationId="{842FA836-6A14-48FE-A225-A5EB191D4ABF}"/>
          </ac:spMkLst>
        </pc:spChg>
        <pc:spChg chg="mod">
          <ac:chgData name="Naimish Vadodariya" userId="d2e325c0593a319e" providerId="LiveId" clId="{0F675715-7BC5-419F-A852-9E939943AA9D}" dt="2023-01-17T04:26:50.169" v="101" actId="1076"/>
          <ac:spMkLst>
            <pc:docMk/>
            <pc:sldMk cId="3529687291" sldId="350"/>
            <ac:spMk id="6" creationId="{32DC1E68-5507-4BCB-9226-DBF1BEFA7F82}"/>
          </ac:spMkLst>
        </pc:spChg>
        <pc:spChg chg="mod">
          <ac:chgData name="Naimish Vadodariya" userId="d2e325c0593a319e" providerId="LiveId" clId="{0F675715-7BC5-419F-A852-9E939943AA9D}" dt="2023-01-17T04:27:06.313" v="104" actId="1076"/>
          <ac:spMkLst>
            <pc:docMk/>
            <pc:sldMk cId="3529687291" sldId="350"/>
            <ac:spMk id="7" creationId="{D7F89C2C-D7F5-40EF-B1B0-41A9C8F24DB3}"/>
          </ac:spMkLst>
        </pc:spChg>
      </pc:sldChg>
      <pc:sldChg chg="modSp mod">
        <pc:chgData name="Naimish Vadodariya" userId="d2e325c0593a319e" providerId="LiveId" clId="{0F675715-7BC5-419F-A852-9E939943AA9D}" dt="2023-01-17T04:28:52.305" v="117" actId="207"/>
        <pc:sldMkLst>
          <pc:docMk/>
          <pc:sldMk cId="1545860125" sldId="351"/>
        </pc:sldMkLst>
        <pc:spChg chg="mod">
          <ac:chgData name="Naimish Vadodariya" userId="d2e325c0593a319e" providerId="LiveId" clId="{0F675715-7BC5-419F-A852-9E939943AA9D}" dt="2023-01-17T04:28:52.305" v="117" actId="207"/>
          <ac:spMkLst>
            <pc:docMk/>
            <pc:sldMk cId="1545860125" sldId="351"/>
            <ac:spMk id="2" creationId="{1E4F5685-B811-493F-A818-E0523FDDBF99}"/>
          </ac:spMkLst>
        </pc:spChg>
        <pc:spChg chg="mod">
          <ac:chgData name="Naimish Vadodariya" userId="d2e325c0593a319e" providerId="LiveId" clId="{0F675715-7BC5-419F-A852-9E939943AA9D}" dt="2023-01-17T04:27:56.242" v="111" actId="20577"/>
          <ac:spMkLst>
            <pc:docMk/>
            <pc:sldMk cId="1545860125" sldId="351"/>
            <ac:spMk id="3" creationId="{A9785437-4426-4472-9F94-FF24FA2FDCB5}"/>
          </ac:spMkLst>
        </pc:spChg>
      </pc:sldChg>
      <pc:sldChg chg="add mod modShow">
        <pc:chgData name="Naimish Vadodariya" userId="d2e325c0593a319e" providerId="LiveId" clId="{0F675715-7BC5-419F-A852-9E939943AA9D}" dt="2023-01-23T02:53:01.990" v="401" actId="729"/>
        <pc:sldMkLst>
          <pc:docMk/>
          <pc:sldMk cId="3675047237" sldId="352"/>
        </pc:sldMkLst>
      </pc:sldChg>
    </pc:docChg>
  </pc:docChgLst>
  <pc:docChgLst>
    <pc:chgData name="Naimish Vadodariya" userId="d2e325c0593a319e" providerId="LiveId" clId="{0C20591F-2EC1-4F3F-A659-EF792F057E2D}"/>
    <pc:docChg chg="custSel addSld modSld sldOrd modMainMaster">
      <pc:chgData name="Naimish Vadodariya" userId="d2e325c0593a319e" providerId="LiveId" clId="{0C20591F-2EC1-4F3F-A659-EF792F057E2D}" dt="2022-02-07T03:52:42.776" v="462" actId="20577"/>
      <pc:docMkLst>
        <pc:docMk/>
      </pc:docMkLst>
      <pc:sldChg chg="modSp ord modAnim">
        <pc:chgData name="Naimish Vadodariya" userId="d2e325c0593a319e" providerId="LiveId" clId="{0C20591F-2EC1-4F3F-A659-EF792F057E2D}" dt="2022-02-07T03:09:38.703" v="217"/>
        <pc:sldMkLst>
          <pc:docMk/>
          <pc:sldMk cId="4216305698" sldId="292"/>
        </pc:sldMkLst>
        <pc:spChg chg="mod">
          <ac:chgData name="Naimish Vadodariya" userId="d2e325c0593a319e" providerId="LiveId" clId="{0C20591F-2EC1-4F3F-A659-EF792F057E2D}" dt="2022-02-03T19:06:35.749" v="205" actId="2710"/>
          <ac:spMkLst>
            <pc:docMk/>
            <pc:sldMk cId="4216305698" sldId="292"/>
            <ac:spMk id="9" creationId="{BDA2F9A4-6988-4274-8384-12496EC9D59D}"/>
          </ac:spMkLst>
        </pc:spChg>
      </pc:sldChg>
      <pc:sldChg chg="modSp mod">
        <pc:chgData name="Naimish Vadodariya" userId="d2e325c0593a319e" providerId="LiveId" clId="{0C20591F-2EC1-4F3F-A659-EF792F057E2D}" dt="2022-02-03T18:58:45.015" v="128" actId="20577"/>
        <pc:sldMkLst>
          <pc:docMk/>
          <pc:sldMk cId="1600834761" sldId="309"/>
        </pc:sldMkLst>
        <pc:spChg chg="mod">
          <ac:chgData name="Naimish Vadodariya" userId="d2e325c0593a319e" providerId="LiveId" clId="{0C20591F-2EC1-4F3F-A659-EF792F057E2D}" dt="2022-02-03T18:58:37.003" v="118" actId="20577"/>
          <ac:spMkLst>
            <pc:docMk/>
            <pc:sldMk cId="1600834761" sldId="309"/>
            <ac:spMk id="10" creationId="{4F27F027-AAC9-4C88-B3AF-3C4A20BDDDA6}"/>
          </ac:spMkLst>
        </pc:spChg>
        <pc:spChg chg="mod">
          <ac:chgData name="Naimish Vadodariya" userId="d2e325c0593a319e" providerId="LiveId" clId="{0C20591F-2EC1-4F3F-A659-EF792F057E2D}" dt="2022-02-03T18:58:45.015" v="128" actId="20577"/>
          <ac:spMkLst>
            <pc:docMk/>
            <pc:sldMk cId="1600834761" sldId="309"/>
            <ac:spMk id="11" creationId="{59B646FF-BD32-4C5A-94AF-AC4347EADA2E}"/>
          </ac:spMkLst>
        </pc:spChg>
        <pc:spChg chg="mod">
          <ac:chgData name="Naimish Vadodariya" userId="d2e325c0593a319e" providerId="LiveId" clId="{0C20591F-2EC1-4F3F-A659-EF792F057E2D}" dt="2022-02-03T18:34:30.960" v="36" actId="20577"/>
          <ac:spMkLst>
            <pc:docMk/>
            <pc:sldMk cId="1600834761" sldId="309"/>
            <ac:spMk id="13" creationId="{89F5B5F8-350F-4941-B9DE-36BF8B014803}"/>
          </ac:spMkLst>
        </pc:spChg>
        <pc:spChg chg="mod">
          <ac:chgData name="Naimish Vadodariya" userId="d2e325c0593a319e" providerId="LiveId" clId="{0C20591F-2EC1-4F3F-A659-EF792F057E2D}" dt="2022-02-03T18:35:01.842" v="40" actId="20577"/>
          <ac:spMkLst>
            <pc:docMk/>
            <pc:sldMk cId="1600834761" sldId="309"/>
            <ac:spMk id="14" creationId="{E2AD8B6E-51EA-4A15-8752-4F221E5E02C5}"/>
          </ac:spMkLst>
        </pc:spChg>
        <pc:picChg chg="mod">
          <ac:chgData name="Naimish Vadodariya" userId="d2e325c0593a319e" providerId="LiveId" clId="{0C20591F-2EC1-4F3F-A659-EF792F057E2D}" dt="2022-02-03T18:39:34.188" v="72" actId="14826"/>
          <ac:picMkLst>
            <pc:docMk/>
            <pc:sldMk cId="1600834761" sldId="309"/>
            <ac:picMk id="2" creationId="{00000000-0000-0000-0000-000000000000}"/>
          </ac:picMkLst>
        </pc:picChg>
      </pc:sldChg>
      <pc:sldChg chg="modSp modAnim">
        <pc:chgData name="Naimish Vadodariya" userId="d2e325c0593a319e" providerId="LiveId" clId="{0C20591F-2EC1-4F3F-A659-EF792F057E2D}" dt="2022-02-07T03:11:03.441" v="229" actId="20577"/>
        <pc:sldMkLst>
          <pc:docMk/>
          <pc:sldMk cId="4119392232" sldId="311"/>
        </pc:sldMkLst>
        <pc:spChg chg="mod">
          <ac:chgData name="Naimish Vadodariya" userId="d2e325c0593a319e" providerId="LiveId" clId="{0C20591F-2EC1-4F3F-A659-EF792F057E2D}" dt="2022-02-07T03:11:03.441" v="229" actId="20577"/>
          <ac:spMkLst>
            <pc:docMk/>
            <pc:sldMk cId="4119392232" sldId="311"/>
            <ac:spMk id="5" creationId="{00000000-0000-0000-0000-000000000000}"/>
          </ac:spMkLst>
        </pc:spChg>
      </pc:sldChg>
      <pc:sldChg chg="modSp">
        <pc:chgData name="Naimish Vadodariya" userId="d2e325c0593a319e" providerId="LiveId" clId="{0C20591F-2EC1-4F3F-A659-EF792F057E2D}" dt="2022-02-07T03:15:29.968" v="230" actId="2710"/>
        <pc:sldMkLst>
          <pc:docMk/>
          <pc:sldMk cId="2063409194" sldId="312"/>
        </pc:sldMkLst>
        <pc:spChg chg="mod">
          <ac:chgData name="Naimish Vadodariya" userId="d2e325c0593a319e" providerId="LiveId" clId="{0C20591F-2EC1-4F3F-A659-EF792F057E2D}" dt="2022-02-07T03:15:29.968" v="230" actId="2710"/>
          <ac:spMkLst>
            <pc:docMk/>
            <pc:sldMk cId="2063409194" sldId="312"/>
            <ac:spMk id="3" creationId="{00000000-0000-0000-0000-000000000000}"/>
          </ac:spMkLst>
        </pc:spChg>
      </pc:sldChg>
      <pc:sldChg chg="modSp mod">
        <pc:chgData name="Naimish Vadodariya" userId="d2e325c0593a319e" providerId="LiveId" clId="{0C20591F-2EC1-4F3F-A659-EF792F057E2D}" dt="2022-02-03T19:05:15.553" v="202" actId="20577"/>
        <pc:sldMkLst>
          <pc:docMk/>
          <pc:sldMk cId="1453459561" sldId="345"/>
        </pc:sldMkLst>
        <pc:spChg chg="mod">
          <ac:chgData name="Naimish Vadodariya" userId="d2e325c0593a319e" providerId="LiveId" clId="{0C20591F-2EC1-4F3F-A659-EF792F057E2D}" dt="2022-02-03T19:04:40.975" v="143" actId="20577"/>
          <ac:spMkLst>
            <pc:docMk/>
            <pc:sldMk cId="1453459561" sldId="345"/>
            <ac:spMk id="27" creationId="{E2AD8B6E-51EA-4A15-8752-4F221E5E02C5}"/>
          </ac:spMkLst>
        </pc:spChg>
        <pc:spChg chg="mod">
          <ac:chgData name="Naimish Vadodariya" userId="d2e325c0593a319e" providerId="LiveId" clId="{0C20591F-2EC1-4F3F-A659-EF792F057E2D}" dt="2022-02-03T19:05:05.722" v="188" actId="20577"/>
          <ac:spMkLst>
            <pc:docMk/>
            <pc:sldMk cId="1453459561" sldId="345"/>
            <ac:spMk id="28" creationId="{4F27F027-AAC9-4C88-B3AF-3C4A20BDDDA6}"/>
          </ac:spMkLst>
        </pc:spChg>
        <pc:spChg chg="mod">
          <ac:chgData name="Naimish Vadodariya" userId="d2e325c0593a319e" providerId="LiveId" clId="{0C20591F-2EC1-4F3F-A659-EF792F057E2D}" dt="2022-02-03T19:05:15.553" v="202" actId="20577"/>
          <ac:spMkLst>
            <pc:docMk/>
            <pc:sldMk cId="1453459561" sldId="345"/>
            <ac:spMk id="29" creationId="{59B646FF-BD32-4C5A-94AF-AC4347EADA2E}"/>
          </ac:spMkLst>
        </pc:spChg>
        <pc:spChg chg="mod">
          <ac:chgData name="Naimish Vadodariya" userId="d2e325c0593a319e" providerId="LiveId" clId="{0C20591F-2EC1-4F3F-A659-EF792F057E2D}" dt="2022-02-03T19:04:57.276" v="169" actId="20577"/>
          <ac:spMkLst>
            <pc:docMk/>
            <pc:sldMk cId="1453459561" sldId="345"/>
            <ac:spMk id="31" creationId="{89F5B5F8-350F-4941-B9DE-36BF8B014803}"/>
          </ac:spMkLst>
        </pc:spChg>
        <pc:picChg chg="mod">
          <ac:chgData name="Naimish Vadodariya" userId="d2e325c0593a319e" providerId="LiveId" clId="{0C20591F-2EC1-4F3F-A659-EF792F057E2D}" dt="2022-02-03T19:04:46.880" v="144" actId="14826"/>
          <ac:picMkLst>
            <pc:docMk/>
            <pc:sldMk cId="1453459561" sldId="345"/>
            <ac:picMk id="32" creationId="{00000000-0000-0000-0000-000000000000}"/>
          </ac:picMkLst>
        </pc:picChg>
      </pc:sldChg>
      <pc:sldChg chg="addSp modSp add mod ord modAnim modShow">
        <pc:chgData name="Naimish Vadodariya" userId="d2e325c0593a319e" providerId="LiveId" clId="{0C20591F-2EC1-4F3F-A659-EF792F057E2D}" dt="2022-02-07T03:38:20.894" v="339" actId="729"/>
        <pc:sldMkLst>
          <pc:docMk/>
          <pc:sldMk cId="2415440773" sldId="347"/>
        </pc:sldMkLst>
        <pc:spChg chg="mod">
          <ac:chgData name="Naimish Vadodariya" userId="d2e325c0593a319e" providerId="LiveId" clId="{0C20591F-2EC1-4F3F-A659-EF792F057E2D}" dt="2022-02-07T02:56:48.227" v="207"/>
          <ac:spMkLst>
            <pc:docMk/>
            <pc:sldMk cId="2415440773" sldId="347"/>
            <ac:spMk id="4" creationId="{00000000-0000-0000-0000-000000000000}"/>
          </ac:spMkLst>
        </pc:spChg>
        <pc:spChg chg="mod">
          <ac:chgData name="Naimish Vadodariya" userId="d2e325c0593a319e" providerId="LiveId" clId="{0C20591F-2EC1-4F3F-A659-EF792F057E2D}" dt="2022-02-07T03:34:42.178" v="317" actId="14100"/>
          <ac:spMkLst>
            <pc:docMk/>
            <pc:sldMk cId="2415440773" sldId="347"/>
            <ac:spMk id="5" creationId="{00000000-0000-0000-0000-000000000000}"/>
          </ac:spMkLst>
        </pc:spChg>
        <pc:spChg chg="add mod">
          <ac:chgData name="Naimish Vadodariya" userId="d2e325c0593a319e" providerId="LiveId" clId="{0C20591F-2EC1-4F3F-A659-EF792F057E2D}" dt="2022-02-07T03:32:59.940" v="284" actId="1076"/>
          <ac:spMkLst>
            <pc:docMk/>
            <pc:sldMk cId="2415440773" sldId="347"/>
            <ac:spMk id="6" creationId="{01DD528B-5F66-48DB-9035-2D7126BF2615}"/>
          </ac:spMkLst>
        </pc:spChg>
        <pc:spChg chg="add mod">
          <ac:chgData name="Naimish Vadodariya" userId="d2e325c0593a319e" providerId="LiveId" clId="{0C20591F-2EC1-4F3F-A659-EF792F057E2D}" dt="2022-02-07T03:37:53.406" v="336" actId="207"/>
          <ac:spMkLst>
            <pc:docMk/>
            <pc:sldMk cId="2415440773" sldId="347"/>
            <ac:spMk id="8" creationId="{90D6FFB1-D346-4729-9A74-FDD274F5EE1F}"/>
          </ac:spMkLst>
        </pc:spChg>
        <pc:picChg chg="add mod">
          <ac:chgData name="Naimish Vadodariya" userId="d2e325c0593a319e" providerId="LiveId" clId="{0C20591F-2EC1-4F3F-A659-EF792F057E2D}" dt="2022-02-07T03:33:04.221" v="285" actId="1076"/>
          <ac:picMkLst>
            <pc:docMk/>
            <pc:sldMk cId="2415440773" sldId="347"/>
            <ac:picMk id="7" creationId="{A6EBFFAB-F535-4450-AEF2-9B28A6E9ECEB}"/>
          </ac:picMkLst>
        </pc:picChg>
        <pc:picChg chg="add mod">
          <ac:chgData name="Naimish Vadodariya" userId="d2e325c0593a319e" providerId="LiveId" clId="{0C20591F-2EC1-4F3F-A659-EF792F057E2D}" dt="2022-02-07T03:37:14.032" v="332" actId="1076"/>
          <ac:picMkLst>
            <pc:docMk/>
            <pc:sldMk cId="2415440773" sldId="347"/>
            <ac:picMk id="9" creationId="{FFB09E8D-2733-4603-8FB1-4EA7412348AF}"/>
          </ac:picMkLst>
        </pc:picChg>
      </pc:sldChg>
      <pc:sldChg chg="modSp add modAnim">
        <pc:chgData name="Naimish Vadodariya" userId="d2e325c0593a319e" providerId="LiveId" clId="{0C20591F-2EC1-4F3F-A659-EF792F057E2D}" dt="2022-02-07T03:38:59.994" v="353" actId="113"/>
        <pc:sldMkLst>
          <pc:docMk/>
          <pc:sldMk cId="2295940979" sldId="348"/>
        </pc:sldMkLst>
        <pc:spChg chg="mod">
          <ac:chgData name="Naimish Vadodariya" userId="d2e325c0593a319e" providerId="LiveId" clId="{0C20591F-2EC1-4F3F-A659-EF792F057E2D}" dt="2022-02-07T03:38:43.341" v="351" actId="20577"/>
          <ac:spMkLst>
            <pc:docMk/>
            <pc:sldMk cId="2295940979" sldId="348"/>
            <ac:spMk id="5" creationId="{00000000-0000-0000-0000-000000000000}"/>
          </ac:spMkLst>
        </pc:spChg>
        <pc:spChg chg="mod">
          <ac:chgData name="Naimish Vadodariya" userId="d2e325c0593a319e" providerId="LiveId" clId="{0C20591F-2EC1-4F3F-A659-EF792F057E2D}" dt="2022-02-07T03:38:59.994" v="353" actId="113"/>
          <ac:spMkLst>
            <pc:docMk/>
            <pc:sldMk cId="2295940979" sldId="348"/>
            <ac:spMk id="8" creationId="{90D6FFB1-D346-4729-9A74-FDD274F5EE1F}"/>
          </ac:spMkLst>
        </pc:spChg>
      </pc:sldChg>
      <pc:sldChg chg="modSp new mod modAnim">
        <pc:chgData name="Naimish Vadodariya" userId="d2e325c0593a319e" providerId="LiveId" clId="{0C20591F-2EC1-4F3F-A659-EF792F057E2D}" dt="2022-02-07T03:40:18.572" v="432" actId="403"/>
        <pc:sldMkLst>
          <pc:docMk/>
          <pc:sldMk cId="3810644495" sldId="349"/>
        </pc:sldMkLst>
        <pc:spChg chg="mod">
          <ac:chgData name="Naimish Vadodariya" userId="d2e325c0593a319e" providerId="LiveId" clId="{0C20591F-2EC1-4F3F-A659-EF792F057E2D}" dt="2022-02-07T03:40:18.572" v="432" actId="403"/>
          <ac:spMkLst>
            <pc:docMk/>
            <pc:sldMk cId="3810644495" sldId="349"/>
            <ac:spMk id="2" creationId="{2B726B6D-1F73-42F4-96C6-3F7914599F42}"/>
          </ac:spMkLst>
        </pc:spChg>
        <pc:spChg chg="mod">
          <ac:chgData name="Naimish Vadodariya" userId="d2e325c0593a319e" providerId="LiveId" clId="{0C20591F-2EC1-4F3F-A659-EF792F057E2D}" dt="2022-02-07T03:39:28.481" v="355"/>
          <ac:spMkLst>
            <pc:docMk/>
            <pc:sldMk cId="3810644495" sldId="349"/>
            <ac:spMk id="3" creationId="{E30B9B8C-EDDC-4E9D-B186-6846FAB63B95}"/>
          </ac:spMkLst>
        </pc:spChg>
      </pc:sldChg>
      <pc:sldChg chg="addSp delSp modSp new mod modAnim">
        <pc:chgData name="Naimish Vadodariya" userId="d2e325c0593a319e" providerId="LiveId" clId="{0C20591F-2EC1-4F3F-A659-EF792F057E2D}" dt="2022-02-07T03:42:54.219" v="452" actId="20577"/>
        <pc:sldMkLst>
          <pc:docMk/>
          <pc:sldMk cId="3529687291" sldId="350"/>
        </pc:sldMkLst>
        <pc:spChg chg="del">
          <ac:chgData name="Naimish Vadodariya" userId="d2e325c0593a319e" providerId="LiveId" clId="{0C20591F-2EC1-4F3F-A659-EF792F057E2D}" dt="2022-02-07T03:41:58.806" v="435" actId="478"/>
          <ac:spMkLst>
            <pc:docMk/>
            <pc:sldMk cId="3529687291" sldId="350"/>
            <ac:spMk id="2" creationId="{3CE78EB3-D184-427F-9A6D-EAD246365C03}"/>
          </ac:spMkLst>
        </pc:spChg>
        <pc:spChg chg="mod">
          <ac:chgData name="Naimish Vadodariya" userId="d2e325c0593a319e" providerId="LiveId" clId="{0C20591F-2EC1-4F3F-A659-EF792F057E2D}" dt="2022-02-07T03:42:45.237" v="445" actId="20577"/>
          <ac:spMkLst>
            <pc:docMk/>
            <pc:sldMk cId="3529687291" sldId="350"/>
            <ac:spMk id="3" creationId="{086640FB-F210-4131-9CC7-628E053BB00D}"/>
          </ac:spMkLst>
        </pc:spChg>
        <pc:spChg chg="add mod">
          <ac:chgData name="Naimish Vadodariya" userId="d2e325c0593a319e" providerId="LiveId" clId="{0C20591F-2EC1-4F3F-A659-EF792F057E2D}" dt="2022-02-07T03:42:27.999" v="437" actId="207"/>
          <ac:spMkLst>
            <pc:docMk/>
            <pc:sldMk cId="3529687291" sldId="350"/>
            <ac:spMk id="4" creationId="{F1AE22F0-4423-42AD-8EB4-B6A43DF87BB3}"/>
          </ac:spMkLst>
        </pc:spChg>
        <pc:spChg chg="add mod">
          <ac:chgData name="Naimish Vadodariya" userId="d2e325c0593a319e" providerId="LiveId" clId="{0C20591F-2EC1-4F3F-A659-EF792F057E2D}" dt="2022-02-07T03:42:16.175" v="436" actId="1076"/>
          <ac:spMkLst>
            <pc:docMk/>
            <pc:sldMk cId="3529687291" sldId="350"/>
            <ac:spMk id="5" creationId="{842FA836-6A14-48FE-A225-A5EB191D4ABF}"/>
          </ac:spMkLst>
        </pc:spChg>
        <pc:spChg chg="add mod">
          <ac:chgData name="Naimish Vadodariya" userId="d2e325c0593a319e" providerId="LiveId" clId="{0C20591F-2EC1-4F3F-A659-EF792F057E2D}" dt="2022-02-07T03:42:16.175" v="436" actId="1076"/>
          <ac:spMkLst>
            <pc:docMk/>
            <pc:sldMk cId="3529687291" sldId="350"/>
            <ac:spMk id="6" creationId="{32DC1E68-5507-4BCB-9226-DBF1BEFA7F82}"/>
          </ac:spMkLst>
        </pc:spChg>
        <pc:spChg chg="add mod">
          <ac:chgData name="Naimish Vadodariya" userId="d2e325c0593a319e" providerId="LiveId" clId="{0C20591F-2EC1-4F3F-A659-EF792F057E2D}" dt="2022-02-07T03:42:16.175" v="436" actId="1076"/>
          <ac:spMkLst>
            <pc:docMk/>
            <pc:sldMk cId="3529687291" sldId="350"/>
            <ac:spMk id="7" creationId="{D7F89C2C-D7F5-40EF-B1B0-41A9C8F24DB3}"/>
          </ac:spMkLst>
        </pc:spChg>
        <pc:graphicFrameChg chg="add mod modGraphic">
          <ac:chgData name="Naimish Vadodariya" userId="d2e325c0593a319e" providerId="LiveId" clId="{0C20591F-2EC1-4F3F-A659-EF792F057E2D}" dt="2022-02-07T03:42:54.219" v="452" actId="20577"/>
          <ac:graphicFrameMkLst>
            <pc:docMk/>
            <pc:sldMk cId="3529687291" sldId="350"/>
            <ac:graphicFrameMk id="8" creationId="{EFFFF619-0BDC-47B4-8FD7-E7939759593C}"/>
          </ac:graphicFrameMkLst>
        </pc:graphicFrameChg>
      </pc:sldChg>
      <pc:sldChg chg="addSp modSp new mod modAnim">
        <pc:chgData name="Naimish Vadodariya" userId="d2e325c0593a319e" providerId="LiveId" clId="{0C20591F-2EC1-4F3F-A659-EF792F057E2D}" dt="2022-02-07T03:52:42.776" v="462" actId="20577"/>
        <pc:sldMkLst>
          <pc:docMk/>
          <pc:sldMk cId="1545860125" sldId="351"/>
        </pc:sldMkLst>
        <pc:spChg chg="mod">
          <ac:chgData name="Naimish Vadodariya" userId="d2e325c0593a319e" providerId="LiveId" clId="{0C20591F-2EC1-4F3F-A659-EF792F057E2D}" dt="2022-02-07T03:52:04.479" v="454"/>
          <ac:spMkLst>
            <pc:docMk/>
            <pc:sldMk cId="1545860125" sldId="351"/>
            <ac:spMk id="2" creationId="{1E4F5685-B811-493F-A818-E0523FDDBF99}"/>
          </ac:spMkLst>
        </pc:spChg>
        <pc:spChg chg="mod">
          <ac:chgData name="Naimish Vadodariya" userId="d2e325c0593a319e" providerId="LiveId" clId="{0C20591F-2EC1-4F3F-A659-EF792F057E2D}" dt="2022-02-07T03:52:42.776" v="462" actId="20577"/>
          <ac:spMkLst>
            <pc:docMk/>
            <pc:sldMk cId="1545860125" sldId="351"/>
            <ac:spMk id="3" creationId="{A9785437-4426-4472-9F94-FF24FA2FDCB5}"/>
          </ac:spMkLst>
        </pc:spChg>
        <pc:spChg chg="add mod">
          <ac:chgData name="Naimish Vadodariya" userId="d2e325c0593a319e" providerId="LiveId" clId="{0C20591F-2EC1-4F3F-A659-EF792F057E2D}" dt="2022-02-07T03:52:11.308" v="455"/>
          <ac:spMkLst>
            <pc:docMk/>
            <pc:sldMk cId="1545860125" sldId="351"/>
            <ac:spMk id="4" creationId="{55BF4E5F-D46B-4F24-91D3-7763B4D1A242}"/>
          </ac:spMkLst>
        </pc:spChg>
      </pc:sldChg>
      <pc:sldMasterChg chg="modSldLayout">
        <pc:chgData name="Naimish Vadodariya" userId="d2e325c0593a319e" providerId="LiveId" clId="{0C20591F-2EC1-4F3F-A659-EF792F057E2D}" dt="2022-02-03T19:05:37.797" v="203" actId="20577"/>
        <pc:sldMasterMkLst>
          <pc:docMk/>
          <pc:sldMasterMk cId="791954662" sldId="2147483648"/>
        </pc:sldMasterMkLst>
        <pc:sldLayoutChg chg="addSp delSp modSp mod">
          <pc:chgData name="Naimish Vadodariya" userId="d2e325c0593a319e" providerId="LiveId" clId="{0C20591F-2EC1-4F3F-A659-EF792F057E2D}" dt="2022-02-03T18:58:13.179" v="99" actId="1076"/>
          <pc:sldLayoutMkLst>
            <pc:docMk/>
            <pc:sldMasterMk cId="791954662" sldId="2147483648"/>
            <pc:sldLayoutMk cId="2731625911" sldId="2147483679"/>
          </pc:sldLayoutMkLst>
          <pc:graphicFrameChg chg="add del mod">
            <ac:chgData name="Naimish Vadodariya" userId="d2e325c0593a319e" providerId="LiveId" clId="{0C20591F-2EC1-4F3F-A659-EF792F057E2D}" dt="2022-02-03T18:57:42.438" v="94"/>
            <ac:graphicFrameMkLst>
              <pc:docMk/>
              <pc:sldMasterMk cId="791954662" sldId="2147483648"/>
              <pc:sldLayoutMk cId="2731625911" sldId="2147483679"/>
              <ac:graphicFrameMk id="16" creationId="{D98F56AA-28E9-475F-A78A-977DCFE51EB6}"/>
            </ac:graphicFrameMkLst>
          </pc:graphicFrameChg>
          <pc:picChg chg="add del mod">
            <ac:chgData name="Naimish Vadodariya" userId="d2e325c0593a319e" providerId="LiveId" clId="{0C20591F-2EC1-4F3F-A659-EF792F057E2D}" dt="2022-02-03T18:41:26.595" v="75" actId="478"/>
            <ac:picMkLst>
              <pc:docMk/>
              <pc:sldMasterMk cId="791954662" sldId="2147483648"/>
              <pc:sldLayoutMk cId="2731625911" sldId="2147483679"/>
              <ac:picMk id="5" creationId="{A9B8EA20-A0DA-4C95-A4D4-89A59967F412}"/>
            </ac:picMkLst>
          </pc:picChg>
          <pc:picChg chg="add del mod">
            <ac:chgData name="Naimish Vadodariya" userId="d2e325c0593a319e" providerId="LiveId" clId="{0C20591F-2EC1-4F3F-A659-EF792F057E2D}" dt="2022-02-03T18:42:08.105" v="78" actId="478"/>
            <ac:picMkLst>
              <pc:docMk/>
              <pc:sldMasterMk cId="791954662" sldId="2147483648"/>
              <pc:sldLayoutMk cId="2731625911" sldId="2147483679"/>
              <ac:picMk id="7" creationId="{198A77F8-4EA6-478A-A12B-41DEB4618BCE}"/>
            </ac:picMkLst>
          </pc:picChg>
          <pc:picChg chg="add del mod">
            <ac:chgData name="Naimish Vadodariya" userId="d2e325c0593a319e" providerId="LiveId" clId="{0C20591F-2EC1-4F3F-A659-EF792F057E2D}" dt="2022-02-03T18:43:04.856" v="80" actId="478"/>
            <ac:picMkLst>
              <pc:docMk/>
              <pc:sldMasterMk cId="791954662" sldId="2147483648"/>
              <pc:sldLayoutMk cId="2731625911" sldId="2147483679"/>
              <ac:picMk id="9" creationId="{BF3B9BD1-6AC0-4231-AC24-02D73BE741DF}"/>
            </ac:picMkLst>
          </pc:picChg>
          <pc:picChg chg="add del mod">
            <ac:chgData name="Naimish Vadodariya" userId="d2e325c0593a319e" providerId="LiveId" clId="{0C20591F-2EC1-4F3F-A659-EF792F057E2D}" dt="2022-02-03T18:46:20.428" v="84" actId="478"/>
            <ac:picMkLst>
              <pc:docMk/>
              <pc:sldMasterMk cId="791954662" sldId="2147483648"/>
              <pc:sldLayoutMk cId="2731625911" sldId="2147483679"/>
              <ac:picMk id="11" creationId="{E2BAC4AE-352B-4DEE-9028-EF872B88D905}"/>
            </ac:picMkLst>
          </pc:picChg>
          <pc:picChg chg="add del mod">
            <ac:chgData name="Naimish Vadodariya" userId="d2e325c0593a319e" providerId="LiveId" clId="{0C20591F-2EC1-4F3F-A659-EF792F057E2D}" dt="2022-02-03T18:46:24.246" v="86" actId="478"/>
            <ac:picMkLst>
              <pc:docMk/>
              <pc:sldMasterMk cId="791954662" sldId="2147483648"/>
              <pc:sldLayoutMk cId="2731625911" sldId="2147483679"/>
              <ac:picMk id="13" creationId="{ED5C4C2E-18F6-4EE3-8DAF-88132FCD4849}"/>
            </ac:picMkLst>
          </pc:picChg>
          <pc:picChg chg="add del mod">
            <ac:chgData name="Naimish Vadodariya" userId="d2e325c0593a319e" providerId="LiveId" clId="{0C20591F-2EC1-4F3F-A659-EF792F057E2D}" dt="2022-02-03T18:51:48.261" v="92" actId="478"/>
            <ac:picMkLst>
              <pc:docMk/>
              <pc:sldMasterMk cId="791954662" sldId="2147483648"/>
              <pc:sldLayoutMk cId="2731625911" sldId="2147483679"/>
              <ac:picMk id="15" creationId="{744B266A-5C24-43B3-9C2B-02BFFB8449CD}"/>
            </ac:picMkLst>
          </pc:picChg>
          <pc:picChg chg="add mod">
            <ac:chgData name="Naimish Vadodariya" userId="d2e325c0593a319e" providerId="LiveId" clId="{0C20591F-2EC1-4F3F-A659-EF792F057E2D}" dt="2022-02-03T18:58:13.179" v="99" actId="1076"/>
            <ac:picMkLst>
              <pc:docMk/>
              <pc:sldMasterMk cId="791954662" sldId="2147483648"/>
              <pc:sldLayoutMk cId="2731625911" sldId="2147483679"/>
              <ac:picMk id="18" creationId="{79BE6AF3-7C05-4B7C-831E-038095D82C00}"/>
            </ac:picMkLst>
          </pc:picChg>
          <pc:picChg chg="del">
            <ac:chgData name="Naimish Vadodariya" userId="d2e325c0593a319e" providerId="LiveId" clId="{0C20591F-2EC1-4F3F-A659-EF792F057E2D}" dt="2022-02-03T18:35:24.654" v="41" actId="478"/>
            <ac:picMkLst>
              <pc:docMk/>
              <pc:sldMasterMk cId="791954662" sldId="2147483648"/>
              <pc:sldLayoutMk cId="2731625911" sldId="2147483679"/>
              <ac:picMk id="35" creationId="{00000000-0000-0000-0000-000000000000}"/>
            </ac:picMkLst>
          </pc:picChg>
        </pc:sldLayoutChg>
        <pc:sldLayoutChg chg="modSp mod">
          <pc:chgData name="Naimish Vadodariya" userId="d2e325c0593a319e" providerId="LiveId" clId="{0C20591F-2EC1-4F3F-A659-EF792F057E2D}" dt="2022-02-03T19:05:37.797" v="203" actId="20577"/>
          <pc:sldLayoutMkLst>
            <pc:docMk/>
            <pc:sldMasterMk cId="791954662" sldId="2147483648"/>
            <pc:sldLayoutMk cId="4202761244" sldId="2147483687"/>
          </pc:sldLayoutMkLst>
          <pc:spChg chg="mod">
            <ac:chgData name="Naimish Vadodariya" userId="d2e325c0593a319e" providerId="LiveId" clId="{0C20591F-2EC1-4F3F-A659-EF792F057E2D}" dt="2022-02-03T18:36:03.021" v="62" actId="20577"/>
            <ac:spMkLst>
              <pc:docMk/>
              <pc:sldMasterMk cId="791954662" sldId="2147483648"/>
              <pc:sldLayoutMk cId="4202761244" sldId="2147483687"/>
              <ac:spMk id="19" creationId="{CA463A36-7025-4394-9467-8A3EC3425B00}"/>
            </ac:spMkLst>
          </pc:spChg>
          <pc:spChg chg="mod">
            <ac:chgData name="Naimish Vadodariya" userId="d2e325c0593a319e" providerId="LiveId" clId="{0C20591F-2EC1-4F3F-A659-EF792F057E2D}" dt="2022-02-03T19:05:37.797" v="203" actId="20577"/>
            <ac:spMkLst>
              <pc:docMk/>
              <pc:sldMasterMk cId="791954662" sldId="2147483648"/>
              <pc:sldLayoutMk cId="4202761244" sldId="2147483687"/>
              <ac:spMk id="22" creationId="{BF2BE79E-EA17-4AB9-8CB5-714A52A6B2F5}"/>
            </ac:spMkLst>
          </pc:spChg>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648E3F3-8B31-41D2-AA9B-9796555DB866}" type="datetimeFigureOut">
              <a:rPr lang="en-US" smtClean="0"/>
              <a:t>1/9/2024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79BDEF-6165-4E72-B1A6-6E8034CEC248}" type="slidenum">
              <a:rPr lang="en-US" smtClean="0"/>
              <a:t>‹#›</a:t>
            </a:fld>
            <a:endParaRPr lang="en-US"/>
          </a:p>
        </p:txBody>
      </p:sp>
    </p:spTree>
    <p:extLst>
      <p:ext uri="{BB962C8B-B14F-4D97-AF65-F5344CB8AC3E}">
        <p14:creationId xmlns:p14="http://schemas.microsoft.com/office/powerpoint/2010/main" val="17660139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11" Type="http://schemas.openxmlformats.org/officeDocument/2006/relationships/image" Target="../media/image9.png"/><Relationship Id="rId5" Type="http://schemas.openxmlformats.org/officeDocument/2006/relationships/image" Target="../media/image4.png"/><Relationship Id="rId10" Type="http://schemas.openxmlformats.org/officeDocument/2006/relationships/image" Target="../media/image8.jpeg"/><Relationship Id="rId4" Type="http://schemas.openxmlformats.org/officeDocument/2006/relationships/image" Target="../media/image3.png"/><Relationship Id="rId9" Type="http://schemas.openxmlformats.org/officeDocument/2006/relationships/image" Target="../media/image7.png"/></Relationships>
</file>

<file path=ppt/slideLayouts/_rels/slideLayout10.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image" Target="../media/image2.png"/><Relationship Id="rId7"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13.png"/></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15.jpeg"/><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4.png"/><Relationship Id="rId5" Type="http://schemas.microsoft.com/office/2007/relationships/hdphoto" Target="../media/hdphoto3.wdp"/><Relationship Id="rId10" Type="http://schemas.openxmlformats.org/officeDocument/2006/relationships/image" Target="../media/image13.png"/><Relationship Id="rId4" Type="http://schemas.openxmlformats.org/officeDocument/2006/relationships/image" Target="../media/image14.png"/><Relationship Id="rId9" Type="http://schemas.openxmlformats.org/officeDocument/2006/relationships/image" Target="../media/image8.jpe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16.png"/><Relationship Id="rId4" Type="http://schemas.openxmlformats.org/officeDocument/2006/relationships/image" Target="../media/image3.png"/><Relationship Id="rId9" Type="http://schemas.openxmlformats.org/officeDocument/2006/relationships/image" Target="../media/image8.jpeg"/></Relationships>
</file>

<file path=ppt/slideLayouts/_rels/slideLayout14.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16.png"/><Relationship Id="rId4" Type="http://schemas.openxmlformats.org/officeDocument/2006/relationships/image" Target="../media/image3.png"/><Relationship Id="rId9" Type="http://schemas.openxmlformats.org/officeDocument/2006/relationships/image" Target="../media/image8.jpeg"/></Relationships>
</file>

<file path=ppt/slideLayouts/_rels/slideLayout15.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16.png"/><Relationship Id="rId4" Type="http://schemas.openxmlformats.org/officeDocument/2006/relationships/image" Target="../media/image3.png"/><Relationship Id="rId9" Type="http://schemas.openxmlformats.org/officeDocument/2006/relationships/image" Target="../media/image8.jpeg"/></Relationships>
</file>

<file path=ppt/slideLayouts/_rels/slideLayout16.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16.png"/><Relationship Id="rId4" Type="http://schemas.openxmlformats.org/officeDocument/2006/relationships/image" Target="../media/image3.png"/><Relationship Id="rId9" Type="http://schemas.openxmlformats.org/officeDocument/2006/relationships/image" Target="../media/image8.jpeg"/></Relationships>
</file>

<file path=ppt/slideLayouts/_rels/slideLayout17.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1.png"/><Relationship Id="rId7" Type="http://schemas.openxmlformats.org/officeDocument/2006/relationships/image" Target="../media/image6.png"/><Relationship Id="rId2" Type="http://schemas.openxmlformats.org/officeDocument/2006/relationships/image" Target="../media/image17.jpeg"/><Relationship Id="rId1" Type="http://schemas.openxmlformats.org/officeDocument/2006/relationships/slideMaster" Target="../slideMasters/slideMaster1.xml"/><Relationship Id="rId6" Type="http://schemas.openxmlformats.org/officeDocument/2006/relationships/image" Target="../media/image5.png"/><Relationship Id="rId11" Type="http://schemas.openxmlformats.org/officeDocument/2006/relationships/image" Target="../media/image18.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2.png"/><Relationship Id="rId9" Type="http://schemas.openxmlformats.org/officeDocument/2006/relationships/image" Target="../media/image8.jpeg"/></Relationships>
</file>

<file path=ppt/slideLayouts/_rels/slideLayout18.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16.png"/><Relationship Id="rId4" Type="http://schemas.openxmlformats.org/officeDocument/2006/relationships/image" Target="../media/image3.png"/><Relationship Id="rId9" Type="http://schemas.openxmlformats.org/officeDocument/2006/relationships/image" Target="../media/image8.jpeg"/></Relationships>
</file>

<file path=ppt/slideLayouts/_rels/slideLayout19.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16.png"/><Relationship Id="rId4" Type="http://schemas.openxmlformats.org/officeDocument/2006/relationships/image" Target="../media/image3.png"/><Relationship Id="rId9" Type="http://schemas.openxmlformats.org/officeDocument/2006/relationships/image" Target="../media/image8.jpe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16.png"/><Relationship Id="rId4" Type="http://schemas.openxmlformats.org/officeDocument/2006/relationships/image" Target="../media/image3.png"/><Relationship Id="rId9" Type="http://schemas.openxmlformats.org/officeDocument/2006/relationships/image" Target="../media/image8.jpeg"/></Relationships>
</file>

<file path=ppt/slideLayouts/_rels/slideLayout21.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16.png"/><Relationship Id="rId4" Type="http://schemas.openxmlformats.org/officeDocument/2006/relationships/image" Target="../media/image3.png"/><Relationship Id="rId9" Type="http://schemas.openxmlformats.org/officeDocument/2006/relationships/image" Target="../media/image8.jpeg"/></Relationships>
</file>

<file path=ppt/slideLayouts/_rels/slideLayout22.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11" Type="http://schemas.openxmlformats.org/officeDocument/2006/relationships/image" Target="../media/image16.png"/><Relationship Id="rId5" Type="http://schemas.openxmlformats.org/officeDocument/2006/relationships/image" Target="../media/image4.png"/><Relationship Id="rId10" Type="http://schemas.openxmlformats.org/officeDocument/2006/relationships/image" Target="../media/image8.jpeg"/><Relationship Id="rId4" Type="http://schemas.openxmlformats.org/officeDocument/2006/relationships/image" Target="../media/image3.png"/><Relationship Id="rId9" Type="http://schemas.openxmlformats.org/officeDocument/2006/relationships/image" Target="../media/image19.jpeg"/></Relationships>
</file>

<file path=ppt/slideLayouts/_rels/slideLayout23.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16.png"/><Relationship Id="rId4" Type="http://schemas.openxmlformats.org/officeDocument/2006/relationships/image" Target="../media/image3.png"/><Relationship Id="rId9" Type="http://schemas.openxmlformats.org/officeDocument/2006/relationships/image" Target="../media/image8.jpe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9.png"/><Relationship Id="rId4" Type="http://schemas.microsoft.com/office/2007/relationships/hdphoto" Target="../media/hdphoto2.wdp"/></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 Default Color">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xmlns=""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xmlns=""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xmlns=""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0">
                <a:srgbClr val="1D3064"/>
              </a:gs>
              <a:gs pos="50000">
                <a:srgbClr val="1D3064"/>
              </a:gs>
              <a:gs pos="100000">
                <a:schemeClr val="tx2"/>
              </a:gs>
            </a:gsLst>
            <a:lin ang="10800000" scaled="1"/>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17">
            <a:extLst>
              <a:ext uri="{FF2B5EF4-FFF2-40B4-BE49-F238E27FC236}">
                <a16:creationId xmlns:a16="http://schemas.microsoft.com/office/drawing/2014/main" xmlns=""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0">
                <a:srgbClr val="1D3064"/>
              </a:gs>
              <a:gs pos="50000">
                <a:srgbClr val="1D3064"/>
              </a:gs>
              <a:gs pos="100000">
                <a:schemeClr val="tx2"/>
              </a:gs>
            </a:gsLst>
            <a:lin ang="10800000" scaled="1"/>
          </a:gradFill>
          <a:ln>
            <a:noFill/>
          </a:ln>
        </p:spPr>
        <p:txBody>
          <a:bodyPr vert="horz" wrap="square" lIns="91440" tIns="45720" rIns="91440" bIns="45720" numCol="1" anchor="t" anchorCtr="0" compatLnSpc="1">
            <a:prstTxWarp prst="textNoShape">
              <a:avLst/>
            </a:prstTxWarp>
          </a:bodyPr>
          <a:lstStyle/>
          <a:p>
            <a:endParaRPr lang="en-US"/>
          </a:p>
        </p:txBody>
      </p:sp>
      <p:pic>
        <p:nvPicPr>
          <p:cNvPr id="32" name="Picture 31">
            <a:extLst>
              <a:ext uri="{FF2B5EF4-FFF2-40B4-BE49-F238E27FC236}">
                <a16:creationId xmlns:a16="http://schemas.microsoft.com/office/drawing/2014/main" xmlns=""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xmlns=""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xmlns=""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xmlns=""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xmlns=""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xmlns=""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xmlns=""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xmlns=""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xmlns=""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xmlns=""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0">
                      <a:srgbClr val="1D3064"/>
                    </a:gs>
                    <a:gs pos="100000">
                      <a:schemeClr val="tx2"/>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5" name="Picture 54">
            <a:extLst>
              <a:ext uri="{FF2B5EF4-FFF2-40B4-BE49-F238E27FC236}">
                <a16:creationId xmlns:a16="http://schemas.microsoft.com/office/drawing/2014/main" xmlns="" id="{34C1356C-E4AA-4B27-A93C-BE84F5D9C601}"/>
              </a:ext>
            </a:extLst>
          </p:cNvPr>
          <p:cNvPicPr>
            <a:picLocks noChangeAspect="1"/>
          </p:cNvPicPr>
          <p:nvPr userDrawn="1"/>
        </p:nvPicPr>
        <p:blipFill rotWithShape="1">
          <a:blip r:embed="rId7" cstate="print">
            <a:extLst>
              <a:ext uri="{BEBA8EAE-BF5A-486C-A8C5-ECC9F3942E4B}">
                <a14:imgProps xmlns:a14="http://schemas.microsoft.com/office/drawing/2010/main">
                  <a14:imgLayer r:embed="rId8">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xmlns=""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0" name="Picture 19">
            <a:extLst>
              <a:ext uri="{FF2B5EF4-FFF2-40B4-BE49-F238E27FC236}">
                <a16:creationId xmlns:a16="http://schemas.microsoft.com/office/drawing/2014/main" xmlns="" id="{E0042908-6588-4C7A-9615-8D5899E8A9FA}"/>
              </a:ext>
            </a:extLst>
          </p:cNvPr>
          <p:cNvPicPr>
            <a:picLocks noChangeAspect="1"/>
          </p:cNvPicPr>
          <p:nvPr userDrawn="1"/>
        </p:nvPicPr>
        <p:blipFill rotWithShape="1">
          <a:blip r:embed="rId9">
            <a:extLst>
              <a:ext uri="{28A0092B-C50C-407E-A947-70E740481C1C}">
                <a14:useLocalDpi xmlns:a14="http://schemas.microsoft.com/office/drawing/2010/main" val="0"/>
              </a:ext>
            </a:extLst>
          </a:blip>
          <a:srcRect l="144383" t="-16142" r="-144383" b="22103"/>
          <a:stretch/>
        </p:blipFill>
        <p:spPr>
          <a:xfrm>
            <a:off x="1834747" y="3985791"/>
            <a:ext cx="3075940" cy="2892592"/>
          </a:xfrm>
          <a:prstGeom prst="rect">
            <a:avLst/>
          </a:prstGeom>
        </p:spPr>
      </p:pic>
      <p:pic>
        <p:nvPicPr>
          <p:cNvPr id="36" name="Picture 35" descr="User icon Royalty Free Vector Image - VectorStock">
            <a:extLst>
              <a:ext uri="{FF2B5EF4-FFF2-40B4-BE49-F238E27FC236}">
                <a16:creationId xmlns:a16="http://schemas.microsoft.com/office/drawing/2014/main" xmlns="" id="{3C805A05-DDF6-4BA6-8EDB-D97128A43BFF}"/>
              </a:ext>
            </a:extLst>
          </p:cNvPr>
          <p:cNvPicPr>
            <a:picLocks noChangeAspect="1" noChangeArrowheads="1"/>
          </p:cNvPicPr>
          <p:nvPr userDrawn="1"/>
        </p:nvPicPr>
        <p:blipFill>
          <a:blip r:embed="rId10"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7" name="Picture Placeholder 36">
            <a:extLst>
              <a:ext uri="{FF2B5EF4-FFF2-40B4-BE49-F238E27FC236}">
                <a16:creationId xmlns:a16="http://schemas.microsoft.com/office/drawing/2014/main" xmlns="" id="{C4AACC20-C1A0-45ED-8640-28D84A9F84E1}"/>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grpSp>
        <p:nvGrpSpPr>
          <p:cNvPr id="30" name="Group 29">
            <a:extLst>
              <a:ext uri="{FF2B5EF4-FFF2-40B4-BE49-F238E27FC236}">
                <a16:creationId xmlns:a16="http://schemas.microsoft.com/office/drawing/2014/main" xmlns="" id="{AE04132C-088A-4457-A3C3-1DC6427585FC}"/>
              </a:ext>
            </a:extLst>
          </p:cNvPr>
          <p:cNvGrpSpPr/>
          <p:nvPr userDrawn="1"/>
        </p:nvGrpSpPr>
        <p:grpSpPr>
          <a:xfrm>
            <a:off x="10677938" y="6350844"/>
            <a:ext cx="1339023" cy="407045"/>
            <a:chOff x="10721798" y="852808"/>
            <a:chExt cx="1339023" cy="407045"/>
          </a:xfrm>
        </p:grpSpPr>
        <p:pic>
          <p:nvPicPr>
            <p:cNvPr id="31" name="Picture 30">
              <a:extLst>
                <a:ext uri="{FF2B5EF4-FFF2-40B4-BE49-F238E27FC236}">
                  <a16:creationId xmlns:a16="http://schemas.microsoft.com/office/drawing/2014/main" xmlns="" id="{B49C31A0-0173-45C3-B715-F73A797EA642}"/>
                </a:ext>
              </a:extLst>
            </p:cNvPr>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10721798" y="852808"/>
              <a:ext cx="1339022" cy="407045"/>
            </a:xfrm>
            <a:prstGeom prst="rect">
              <a:avLst/>
            </a:prstGeom>
          </p:spPr>
        </p:pic>
        <p:sp>
          <p:nvSpPr>
            <p:cNvPr id="34" name="Rectangle 33">
              <a:extLst>
                <a:ext uri="{FF2B5EF4-FFF2-40B4-BE49-F238E27FC236}">
                  <a16:creationId xmlns:a16="http://schemas.microsoft.com/office/drawing/2014/main" xmlns="" id="{26EB3A16-1B2C-44F3-A559-3929B9A2E162}"/>
                </a:ext>
              </a:extLst>
            </p:cNvPr>
            <p:cNvSpPr/>
            <p:nvPr userDrawn="1"/>
          </p:nvSpPr>
          <p:spPr>
            <a:xfrm>
              <a:off x="10721799" y="852808"/>
              <a:ext cx="1339022" cy="407044"/>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5" name="Picture 34">
            <a:extLst>
              <a:ext uri="{FF2B5EF4-FFF2-40B4-BE49-F238E27FC236}">
                <a16:creationId xmlns:a16="http://schemas.microsoft.com/office/drawing/2014/main" xmlns="" id="{E75253BA-841C-4898-BAAF-3A16D7F9433E}"/>
              </a:ext>
            </a:extLst>
          </p:cNvPr>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8885249" y="320499"/>
            <a:ext cx="2976891" cy="904935"/>
          </a:xfrm>
          <a:prstGeom prst="rect">
            <a:avLst/>
          </a:prstGeom>
        </p:spPr>
      </p:pic>
    </p:spTree>
    <p:extLst>
      <p:ext uri="{BB962C8B-B14F-4D97-AF65-F5344CB8AC3E}">
        <p14:creationId xmlns:p14="http://schemas.microsoft.com/office/powerpoint/2010/main" val="35705932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Title Slide - Maroon">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xmlns=""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xmlns="" id="{66A9211E-289E-4822-AE7F-7B95A873EBBD}"/>
              </a:ext>
            </a:extLst>
          </p:cNvPr>
          <p:cNvSpPr txBox="1"/>
          <p:nvPr userDrawn="1"/>
        </p:nvSpPr>
        <p:spPr>
          <a:xfrm>
            <a:off x="1837677" y="5802204"/>
            <a:ext cx="2287806" cy="338554"/>
          </a:xfrm>
          <a:prstGeom prst="rect">
            <a:avLst/>
          </a:prstGeom>
          <a:noFill/>
        </p:spPr>
        <p:txBody>
          <a:bodyPr wrap="none" rtlCol="0">
            <a:spAutoFit/>
          </a:bodyPr>
          <a:lstStyle/>
          <a:p>
            <a:r>
              <a:rPr lang="en-US" sz="1600" dirty="0" err="1"/>
              <a:t>Darshan</a:t>
            </a:r>
            <a:r>
              <a:rPr lang="en-US" sz="1600" dirty="0"/>
              <a:t> University, Rajkot</a:t>
            </a:r>
          </a:p>
        </p:txBody>
      </p:sp>
      <p:sp>
        <p:nvSpPr>
          <p:cNvPr id="22" name="Freeform 13">
            <a:extLst>
              <a:ext uri="{FF2B5EF4-FFF2-40B4-BE49-F238E27FC236}">
                <a16:creationId xmlns:a16="http://schemas.microsoft.com/office/drawing/2014/main" xmlns=""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chemeClr val="accent6">
                  <a:lumMod val="50000"/>
                </a:schemeClr>
              </a:gs>
              <a:gs pos="100000">
                <a:schemeClr val="accent6"/>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17">
            <a:extLst>
              <a:ext uri="{FF2B5EF4-FFF2-40B4-BE49-F238E27FC236}">
                <a16:creationId xmlns:a16="http://schemas.microsoft.com/office/drawing/2014/main" xmlns=""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chemeClr val="accent6">
                  <a:lumMod val="50000"/>
                </a:schemeClr>
              </a:gs>
              <a:gs pos="100000">
                <a:schemeClr val="accent6"/>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xmlns=""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cxnSp>
        <p:nvCxnSpPr>
          <p:cNvPr id="45" name="Straight Connector 44">
            <a:extLst>
              <a:ext uri="{FF2B5EF4-FFF2-40B4-BE49-F238E27FC236}">
                <a16:creationId xmlns:a16="http://schemas.microsoft.com/office/drawing/2014/main" xmlns=""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26" name="Picture 25">
            <a:extLst>
              <a:ext uri="{FF2B5EF4-FFF2-40B4-BE49-F238E27FC236}">
                <a16:creationId xmlns:a16="http://schemas.microsoft.com/office/drawing/2014/main" xmlns="" id="{9812EDA6-C656-492A-A9CA-44B03C639132}"/>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xmlns="" id="{627AEF91-6492-4B0C-A844-2296473B58DE}"/>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xmlns=""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xmlns=""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xmlns=""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xmlns=""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chemeClr val="accent6">
                        <a:lumMod val="50000"/>
                      </a:schemeClr>
                    </a:gs>
                    <a:gs pos="100000">
                      <a:schemeClr val="accent6"/>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5" name="Picture 54">
            <a:extLst>
              <a:ext uri="{FF2B5EF4-FFF2-40B4-BE49-F238E27FC236}">
                <a16:creationId xmlns:a16="http://schemas.microsoft.com/office/drawing/2014/main" xmlns="" id="{34C1356C-E4AA-4B27-A93C-BE84F5D9C601}"/>
              </a:ext>
            </a:extLst>
          </p:cNvPr>
          <p:cNvPicPr>
            <a:picLocks noChangeAspect="1"/>
          </p:cNvPicPr>
          <p:nvPr userDrawn="1"/>
        </p:nvPicPr>
        <p:blipFill rotWithShape="1">
          <a:blip r:embed="rId6" cstate="print">
            <a:extLst>
              <a:ext uri="{BEBA8EAE-BF5A-486C-A8C5-ECC9F3942E4B}">
                <a14:imgProps xmlns:a14="http://schemas.microsoft.com/office/drawing/2010/main">
                  <a14:imgLayer r:embed="rId7">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xmlns=""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xmlns="" id="{80BF4AFD-B365-46D4-AAC5-485DFA5A7D42}"/>
              </a:ext>
            </a:extLst>
          </p:cNvPr>
          <p:cNvPicPr>
            <a:picLocks noChangeAspect="1" noChangeArrowheads="1"/>
          </p:cNvPicPr>
          <p:nvPr userDrawn="1"/>
        </p:nvPicPr>
        <p:blipFill>
          <a:blip r:embed="rId8"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xmlns="" id="{2BC70C35-8BA7-4D49-9AF7-DC36FAB8FDA3}"/>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
        <p:nvSpPr>
          <p:cNvPr id="38" name="Hexagon 37"/>
          <p:cNvSpPr/>
          <p:nvPr userDrawn="1"/>
        </p:nvSpPr>
        <p:spPr>
          <a:xfrm rot="5400000">
            <a:off x="4309292" y="1717040"/>
            <a:ext cx="3461658" cy="2984188"/>
          </a:xfrm>
          <a:prstGeom prst="hexagon">
            <a:avLst/>
          </a:prstGeom>
          <a:solidFill>
            <a:schemeClr val="bg1">
              <a:lumMod val="95000"/>
            </a:schemeClr>
          </a:solidFill>
          <a:ln w="57150">
            <a:solidFill>
              <a:schemeClr val="accent6"/>
            </a:solidFill>
            <a:prstDash val="lgDash"/>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dirty="0"/>
          </a:p>
        </p:txBody>
      </p:sp>
      <p:sp>
        <p:nvSpPr>
          <p:cNvPr id="39" name="TextBox 38"/>
          <p:cNvSpPr txBox="1"/>
          <p:nvPr userDrawn="1"/>
        </p:nvSpPr>
        <p:spPr>
          <a:xfrm>
            <a:off x="5014038" y="2239638"/>
            <a:ext cx="2052165" cy="1938992"/>
          </a:xfrm>
          <a:prstGeom prst="rect">
            <a:avLst/>
          </a:prstGeom>
          <a:noFill/>
        </p:spPr>
        <p:txBody>
          <a:bodyPr wrap="none" rtlCol="0">
            <a:spAutoFit/>
          </a:bodyPr>
          <a:lstStyle/>
          <a:p>
            <a:pPr algn="ctr"/>
            <a:r>
              <a:rPr lang="en-US" sz="6000" b="1" i="1" dirty="0"/>
              <a:t>Thank</a:t>
            </a:r>
          </a:p>
          <a:p>
            <a:pPr algn="ctr"/>
            <a:r>
              <a:rPr lang="en-US" sz="6000" b="1" i="1" dirty="0"/>
              <a:t>You</a:t>
            </a:r>
          </a:p>
        </p:txBody>
      </p:sp>
      <p:sp>
        <p:nvSpPr>
          <p:cNvPr id="41" name="Rectangle 40"/>
          <p:cNvSpPr/>
          <p:nvPr userDrawn="1"/>
        </p:nvSpPr>
        <p:spPr>
          <a:xfrm>
            <a:off x="7678346" y="2221532"/>
            <a:ext cx="4513654" cy="195169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42" name="Rectangle 41"/>
          <p:cNvSpPr/>
          <p:nvPr userDrawn="1"/>
        </p:nvSpPr>
        <p:spPr>
          <a:xfrm>
            <a:off x="0" y="2221532"/>
            <a:ext cx="4402106" cy="195169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pic>
        <p:nvPicPr>
          <p:cNvPr id="31" name="Picture 30"/>
          <p:cNvPicPr>
            <a:picLocks noChangeAspect="1"/>
          </p:cNvPicPr>
          <p:nvPr userDrawn="1"/>
        </p:nvPicPr>
        <p:blipFill rotWithShape="1">
          <a:blip r:embed="rId9" cstate="print">
            <a:extLst>
              <a:ext uri="{28A0092B-C50C-407E-A947-70E740481C1C}">
                <a14:useLocalDpi xmlns:a14="http://schemas.microsoft.com/office/drawing/2010/main" val="0"/>
              </a:ext>
            </a:extLst>
          </a:blip>
          <a:srcRect l="4981" t="10725" r="4439" b="11492"/>
          <a:stretch/>
        </p:blipFill>
        <p:spPr>
          <a:xfrm>
            <a:off x="8808333" y="87380"/>
            <a:ext cx="2592372" cy="1005840"/>
          </a:xfrm>
          <a:prstGeom prst="rect">
            <a:avLst/>
          </a:prstGeom>
        </p:spPr>
      </p:pic>
    </p:spTree>
    <p:extLst>
      <p:ext uri="{BB962C8B-B14F-4D97-AF65-F5344CB8AC3E}">
        <p14:creationId xmlns:p14="http://schemas.microsoft.com/office/powerpoint/2010/main" val="7800382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itle Slide - Red">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xmlns=""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22" name="Freeform 13">
            <a:extLst>
              <a:ext uri="{FF2B5EF4-FFF2-40B4-BE49-F238E27FC236}">
                <a16:creationId xmlns:a16="http://schemas.microsoft.com/office/drawing/2014/main" xmlns=""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B71B1C"/>
              </a:gs>
              <a:gs pos="100000">
                <a:srgbClr val="ED524F"/>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pic>
        <p:nvPicPr>
          <p:cNvPr id="32" name="Picture 31">
            <a:extLst>
              <a:ext uri="{FF2B5EF4-FFF2-40B4-BE49-F238E27FC236}">
                <a16:creationId xmlns:a16="http://schemas.microsoft.com/office/drawing/2014/main" xmlns=""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55" name="Picture 54">
            <a:extLst>
              <a:ext uri="{FF2B5EF4-FFF2-40B4-BE49-F238E27FC236}">
                <a16:creationId xmlns:a16="http://schemas.microsoft.com/office/drawing/2014/main" xmlns="" id="{34C1356C-E4AA-4B27-A93C-BE84F5D9C601}"/>
              </a:ext>
            </a:extLst>
          </p:cNvPr>
          <p:cNvPicPr>
            <a:picLocks noChangeAspect="1"/>
          </p:cNvPicPr>
          <p:nvPr userDrawn="1"/>
        </p:nvPicPr>
        <p:blipFill rotWithShape="1">
          <a:blip r:embed="rId4" cstate="print">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xmlns=""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sp>
        <p:nvSpPr>
          <p:cNvPr id="41" name="Hexagon 40"/>
          <p:cNvSpPr/>
          <p:nvPr userDrawn="1"/>
        </p:nvSpPr>
        <p:spPr>
          <a:xfrm rot="5400000">
            <a:off x="4309292" y="1717040"/>
            <a:ext cx="3461658" cy="2984188"/>
          </a:xfrm>
          <a:prstGeom prst="hexagon">
            <a:avLst/>
          </a:prstGeom>
          <a:solidFill>
            <a:schemeClr val="bg1">
              <a:lumMod val="95000"/>
            </a:schemeClr>
          </a:solidFill>
          <a:ln w="57150">
            <a:solidFill>
              <a:schemeClr val="accent6"/>
            </a:solidFill>
            <a:prstDash val="lgDash"/>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dirty="0"/>
          </a:p>
        </p:txBody>
      </p:sp>
      <p:sp>
        <p:nvSpPr>
          <p:cNvPr id="42" name="TextBox 41"/>
          <p:cNvSpPr txBox="1"/>
          <p:nvPr userDrawn="1"/>
        </p:nvSpPr>
        <p:spPr>
          <a:xfrm>
            <a:off x="5014038" y="2239638"/>
            <a:ext cx="2052165" cy="1938992"/>
          </a:xfrm>
          <a:prstGeom prst="rect">
            <a:avLst/>
          </a:prstGeom>
          <a:noFill/>
        </p:spPr>
        <p:txBody>
          <a:bodyPr wrap="none" rtlCol="0">
            <a:spAutoFit/>
          </a:bodyPr>
          <a:lstStyle/>
          <a:p>
            <a:pPr algn="ctr"/>
            <a:r>
              <a:rPr lang="en-US" sz="6000" b="1" i="1" dirty="0"/>
              <a:t>Thank</a:t>
            </a:r>
          </a:p>
          <a:p>
            <a:pPr algn="ctr"/>
            <a:r>
              <a:rPr lang="en-US" sz="6000" b="1" i="1" dirty="0"/>
              <a:t>You</a:t>
            </a:r>
          </a:p>
        </p:txBody>
      </p:sp>
      <p:sp>
        <p:nvSpPr>
          <p:cNvPr id="43" name="Rectangle 42"/>
          <p:cNvSpPr/>
          <p:nvPr userDrawn="1"/>
        </p:nvSpPr>
        <p:spPr>
          <a:xfrm>
            <a:off x="7678346" y="2221532"/>
            <a:ext cx="4513654" cy="195169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44" name="Rectangle 43"/>
          <p:cNvSpPr/>
          <p:nvPr userDrawn="1"/>
        </p:nvSpPr>
        <p:spPr>
          <a:xfrm>
            <a:off x="0" y="2221532"/>
            <a:ext cx="4402106" cy="195169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xmlns=""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47" name="Freeform 17">
            <a:extLst>
              <a:ext uri="{FF2B5EF4-FFF2-40B4-BE49-F238E27FC236}">
                <a16:creationId xmlns:a16="http://schemas.microsoft.com/office/drawing/2014/main" xmlns=""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B71B1C"/>
              </a:gs>
              <a:gs pos="100000">
                <a:srgbClr val="ED524F"/>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cxnSp>
        <p:nvCxnSpPr>
          <p:cNvPr id="48" name="Straight Connector 47">
            <a:extLst>
              <a:ext uri="{FF2B5EF4-FFF2-40B4-BE49-F238E27FC236}">
                <a16:creationId xmlns:a16="http://schemas.microsoft.com/office/drawing/2014/main" xmlns="" id="{E79C5D16-8087-4587-9A0A-A0570C73E0E7}"/>
              </a:ext>
            </a:extLst>
          </p:cNvPr>
          <p:cNvCxnSpPr/>
          <p:nvPr userDrawn="1"/>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49" name="Picture 48">
            <a:extLst>
              <a:ext uri="{FF2B5EF4-FFF2-40B4-BE49-F238E27FC236}">
                <a16:creationId xmlns:a16="http://schemas.microsoft.com/office/drawing/2014/main" xmlns="" id="{9812EDA6-C656-492A-A9CA-44B03C639132}"/>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50" name="Picture 49">
            <a:extLst>
              <a:ext uri="{FF2B5EF4-FFF2-40B4-BE49-F238E27FC236}">
                <a16:creationId xmlns:a16="http://schemas.microsoft.com/office/drawing/2014/main" xmlns="" id="{627AEF91-6492-4B0C-A844-2296473B58DE}"/>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51" name="Text Placeholder 2">
            <a:extLst>
              <a:ext uri="{FF2B5EF4-FFF2-40B4-BE49-F238E27FC236}">
                <a16:creationId xmlns:a16="http://schemas.microsoft.com/office/drawing/2014/main" xmlns="" id="{828AA7FF-D902-41DB-A12A-45135201E8C2}"/>
              </a:ext>
            </a:extLst>
          </p:cNvPr>
          <p:cNvSpPr>
            <a:spLocks noGrp="1"/>
          </p:cNvSpPr>
          <p:nvPr>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52" name="Text Placeholder 2">
            <a:extLst>
              <a:ext uri="{FF2B5EF4-FFF2-40B4-BE49-F238E27FC236}">
                <a16:creationId xmlns:a16="http://schemas.microsoft.com/office/drawing/2014/main" xmlns="" id="{F1EDDD62-43C6-4DEE-BBD9-CD0004E7EB03}"/>
              </a:ext>
            </a:extLst>
          </p:cNvPr>
          <p:cNvSpPr>
            <a:spLocks noGrp="1"/>
          </p:cNvSpPr>
          <p:nvPr>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56" name="Text Placeholder 2">
            <a:extLst>
              <a:ext uri="{FF2B5EF4-FFF2-40B4-BE49-F238E27FC236}">
                <a16:creationId xmlns:a16="http://schemas.microsoft.com/office/drawing/2014/main" xmlns=""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7" name="Text Placeholder 2">
            <a:extLst>
              <a:ext uri="{FF2B5EF4-FFF2-40B4-BE49-F238E27FC236}">
                <a16:creationId xmlns:a16="http://schemas.microsoft.com/office/drawing/2014/main" xmlns=""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B71B1C"/>
                    </a:gs>
                    <a:gs pos="100000">
                      <a:srgbClr val="ED524F"/>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8" name="Picture 57">
            <a:extLst>
              <a:ext uri="{FF2B5EF4-FFF2-40B4-BE49-F238E27FC236}">
                <a16:creationId xmlns:a16="http://schemas.microsoft.com/office/drawing/2014/main" xmlns="" id="{77B7B864-C091-4493-B14B-F5B61B586EED}"/>
              </a:ext>
            </a:extLst>
          </p:cNvPr>
          <p:cNvPicPr>
            <a:picLocks noChangeAspect="1"/>
          </p:cNvPicPr>
          <p:nvPr userDrawn="1"/>
        </p:nvPicPr>
        <p:blipFill>
          <a:blip r:embed="rId8" cstate="print">
            <a:extLst>
              <a:ext uri="{28A0092B-C50C-407E-A947-70E740481C1C}">
                <a14:useLocalDpi xmlns:a14="http://schemas.microsoft.com/office/drawing/2010/main" val="0"/>
              </a:ext>
            </a:extLst>
          </a:blip>
          <a:srcRect l="24746" t="7575" r="25761" b="18186"/>
          <a:stretch>
            <a:fillRect/>
          </a:stretch>
        </p:blipFill>
        <p:spPr>
          <a:xfrm>
            <a:off x="356499" y="5214354"/>
            <a:ext cx="1354234" cy="1354234"/>
          </a:xfrm>
          <a:custGeom>
            <a:avLst/>
            <a:gdLst>
              <a:gd name="connsiteX0" fmla="*/ 2286000 w 4572000"/>
              <a:gd name="connsiteY0" fmla="*/ 0 h 4572000"/>
              <a:gd name="connsiteX1" fmla="*/ 4572000 w 4572000"/>
              <a:gd name="connsiteY1" fmla="*/ 2286000 h 4572000"/>
              <a:gd name="connsiteX2" fmla="*/ 2286000 w 4572000"/>
              <a:gd name="connsiteY2" fmla="*/ 4572000 h 4572000"/>
              <a:gd name="connsiteX3" fmla="*/ 0 w 4572000"/>
              <a:gd name="connsiteY3" fmla="*/ 2286000 h 4572000"/>
              <a:gd name="connsiteX4" fmla="*/ 2286000 w 4572000"/>
              <a:gd name="connsiteY4" fmla="*/ 0 h 457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00" h="4572000">
                <a:moveTo>
                  <a:pt x="2286000" y="0"/>
                </a:moveTo>
                <a:cubicBezTo>
                  <a:pt x="3548523" y="0"/>
                  <a:pt x="4572000" y="1023477"/>
                  <a:pt x="4572000" y="2286000"/>
                </a:cubicBezTo>
                <a:cubicBezTo>
                  <a:pt x="4572000" y="3548523"/>
                  <a:pt x="3548523" y="4572000"/>
                  <a:pt x="2286000" y="4572000"/>
                </a:cubicBezTo>
                <a:cubicBezTo>
                  <a:pt x="1023477" y="4572000"/>
                  <a:pt x="0" y="3548523"/>
                  <a:pt x="0" y="2286000"/>
                </a:cubicBezTo>
                <a:cubicBezTo>
                  <a:pt x="0" y="1023477"/>
                  <a:pt x="1023477" y="0"/>
                  <a:pt x="2286000" y="0"/>
                </a:cubicBezTo>
                <a:close/>
              </a:path>
            </a:pathLst>
          </a:custGeom>
          <a:noFill/>
          <a:ln w="6350">
            <a:solidFill>
              <a:schemeClr val="bg1">
                <a:lumMod val="65000"/>
              </a:schemeClr>
            </a:solidFill>
          </a:ln>
          <a:effectLst/>
        </p:spPr>
      </p:pic>
      <p:pic>
        <p:nvPicPr>
          <p:cNvPr id="59" name="Picture 58" descr="User icon Royalty Free Vector Image - VectorStock">
            <a:extLst>
              <a:ext uri="{FF2B5EF4-FFF2-40B4-BE49-F238E27FC236}">
                <a16:creationId xmlns:a16="http://schemas.microsoft.com/office/drawing/2014/main" xmlns="" id="{177B86E9-222D-4757-BE64-59540DB794E6}"/>
              </a:ext>
            </a:extLst>
          </p:cNvPr>
          <p:cNvPicPr>
            <a:picLocks noChangeAspect="1" noChangeArrowheads="1"/>
          </p:cNvPicPr>
          <p:nvPr userDrawn="1"/>
        </p:nvPicPr>
        <p:blipFill>
          <a:blip r:embed="rId9"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60" name="Picture Placeholder 29">
            <a:extLst>
              <a:ext uri="{FF2B5EF4-FFF2-40B4-BE49-F238E27FC236}">
                <a16:creationId xmlns:a16="http://schemas.microsoft.com/office/drawing/2014/main" xmlns="" id="{8ABCD18B-D4E0-41E4-8162-7E83CB11DAE0}"/>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pic>
        <p:nvPicPr>
          <p:cNvPr id="27" name="Picture 26"/>
          <p:cNvPicPr>
            <a:picLocks noChangeAspect="1"/>
          </p:cNvPicPr>
          <p:nvPr userDrawn="1"/>
        </p:nvPicPr>
        <p:blipFill rotWithShape="1">
          <a:blip r:embed="rId10" cstate="print">
            <a:extLst>
              <a:ext uri="{28A0092B-C50C-407E-A947-70E740481C1C}">
                <a14:useLocalDpi xmlns:a14="http://schemas.microsoft.com/office/drawing/2010/main" val="0"/>
              </a:ext>
            </a:extLst>
          </a:blip>
          <a:srcRect l="4981" t="10725" r="4439" b="11492"/>
          <a:stretch/>
        </p:blipFill>
        <p:spPr>
          <a:xfrm>
            <a:off x="8808333" y="87380"/>
            <a:ext cx="2592372" cy="1005840"/>
          </a:xfrm>
          <a:prstGeom prst="rect">
            <a:avLst/>
          </a:prstGeom>
        </p:spPr>
      </p:pic>
    </p:spTree>
    <p:extLst>
      <p:ext uri="{BB962C8B-B14F-4D97-AF65-F5344CB8AC3E}">
        <p14:creationId xmlns:p14="http://schemas.microsoft.com/office/powerpoint/2010/main" val="294182793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Complete Blanck">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xmlns="" id="{9D71C1D1-D056-4C60-9F03-E6291617B71F}"/>
              </a:ext>
            </a:extLst>
          </p:cNvPr>
          <p:cNvSpPr txBox="1"/>
          <p:nvPr userDrawn="1"/>
        </p:nvSpPr>
        <p:spPr>
          <a:xfrm>
            <a:off x="375920" y="457200"/>
            <a:ext cx="4185761" cy="523220"/>
          </a:xfrm>
          <a:prstGeom prst="rect">
            <a:avLst/>
          </a:prstGeom>
          <a:noFill/>
        </p:spPr>
        <p:txBody>
          <a:bodyPr wrap="none" rtlCol="0">
            <a:spAutoFit/>
          </a:bodyPr>
          <a:lstStyle/>
          <a:p>
            <a:r>
              <a:rPr lang="en-US" sz="2800" dirty="0">
                <a:solidFill>
                  <a:srgbClr val="FF0000"/>
                </a:solidFill>
              </a:rPr>
              <a:t>How to Crop Circular Photo?</a:t>
            </a:r>
          </a:p>
        </p:txBody>
      </p:sp>
      <p:sp>
        <p:nvSpPr>
          <p:cNvPr id="11" name="Picture Placeholder 10">
            <a:extLst>
              <a:ext uri="{FF2B5EF4-FFF2-40B4-BE49-F238E27FC236}">
                <a16:creationId xmlns:a16="http://schemas.microsoft.com/office/drawing/2014/main" xmlns="" id="{E0451329-7800-417A-9D19-D93464C6306C}"/>
              </a:ext>
            </a:extLst>
          </p:cNvPr>
          <p:cNvSpPr>
            <a:spLocks noGrp="1"/>
          </p:cNvSpPr>
          <p:nvPr>
            <p:ph type="pic" sz="quarter" idx="10"/>
          </p:nvPr>
        </p:nvSpPr>
        <p:spPr>
          <a:xfrm>
            <a:off x="4013200" y="1808163"/>
            <a:ext cx="3890962" cy="3890962"/>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p:spPr>
        <p:txBody>
          <a:bodyPr wrap="square">
            <a:noAutofit/>
          </a:bodyPr>
          <a:lstStyle/>
          <a:p>
            <a:endParaRPr lang="en-US"/>
          </a:p>
        </p:txBody>
      </p:sp>
    </p:spTree>
    <p:extLst>
      <p:ext uri="{BB962C8B-B14F-4D97-AF65-F5344CB8AC3E}">
        <p14:creationId xmlns:p14="http://schemas.microsoft.com/office/powerpoint/2010/main" val="40033120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 Teal">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xmlns=""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xmlns=""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xmlns=""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chemeClr val="accent4">
                  <a:lumMod val="50000"/>
                </a:schemeClr>
              </a:gs>
              <a:gs pos="100000">
                <a:srgbClr val="009788"/>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17">
            <a:extLst>
              <a:ext uri="{FF2B5EF4-FFF2-40B4-BE49-F238E27FC236}">
                <a16:creationId xmlns:a16="http://schemas.microsoft.com/office/drawing/2014/main" xmlns=""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chemeClr val="accent4">
                  <a:lumMod val="50000"/>
                </a:schemeClr>
              </a:gs>
              <a:gs pos="100000">
                <a:srgbClr val="009788"/>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xmlns=""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xmlns=""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xmlns=""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xmlns=""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xmlns=""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xmlns=""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xmlns=""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xmlns=""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xmlns=""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xmlns=""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chemeClr val="accent4">
                        <a:lumMod val="50000"/>
                      </a:schemeClr>
                    </a:gs>
                    <a:gs pos="100000">
                      <a:srgbClr val="009788"/>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5" name="Picture 54">
            <a:extLst>
              <a:ext uri="{FF2B5EF4-FFF2-40B4-BE49-F238E27FC236}">
                <a16:creationId xmlns:a16="http://schemas.microsoft.com/office/drawing/2014/main" xmlns="" id="{34C1356C-E4AA-4B27-A93C-BE84F5D9C601}"/>
              </a:ext>
            </a:extLst>
          </p:cNvPr>
          <p:cNvPicPr>
            <a:picLocks noChangeAspect="1"/>
          </p:cNvPicPr>
          <p:nvPr userDrawn="1"/>
        </p:nvPicPr>
        <p:blipFill rotWithShape="1">
          <a:blip r:embed="rId7" cstate="print">
            <a:extLst>
              <a:ext uri="{BEBA8EAE-BF5A-486C-A8C5-ECC9F3942E4B}">
                <a14:imgProps xmlns:a14="http://schemas.microsoft.com/office/drawing/2010/main">
                  <a14:imgLayer r:embed="rId8">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xmlns=""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0" name="Picture 19" descr="User icon Royalty Free Vector Image - VectorStock">
            <a:extLst>
              <a:ext uri="{FF2B5EF4-FFF2-40B4-BE49-F238E27FC236}">
                <a16:creationId xmlns:a16="http://schemas.microsoft.com/office/drawing/2014/main" xmlns="" id="{4A8E0F54-DC01-449D-B951-DC7CBAFD9546}"/>
              </a:ext>
            </a:extLst>
          </p:cNvPr>
          <p:cNvPicPr>
            <a:picLocks noChangeAspect="1" noChangeArrowheads="1"/>
          </p:cNvPicPr>
          <p:nvPr userDrawn="1"/>
        </p:nvPicPr>
        <p:blipFill>
          <a:blip r:embed="rId9"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21" name="Picture Placeholder 20">
            <a:extLst>
              <a:ext uri="{FF2B5EF4-FFF2-40B4-BE49-F238E27FC236}">
                <a16:creationId xmlns:a16="http://schemas.microsoft.com/office/drawing/2014/main" xmlns="" id="{65D60AFC-04BC-4FCA-A89D-6FCD04B6DC35}"/>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pic>
        <p:nvPicPr>
          <p:cNvPr id="30" name="Picture 29"/>
          <p:cNvPicPr>
            <a:picLocks noChangeAspect="1"/>
          </p:cNvPicPr>
          <p:nvPr userDrawn="1"/>
        </p:nvPicPr>
        <p:blipFill rotWithShape="1">
          <a:blip r:embed="rId10" cstate="print">
            <a:extLst>
              <a:ext uri="{28A0092B-C50C-407E-A947-70E740481C1C}">
                <a14:useLocalDpi xmlns:a14="http://schemas.microsoft.com/office/drawing/2010/main" val="0"/>
              </a:ext>
            </a:extLst>
          </a:blip>
          <a:srcRect l="4981" t="10725" r="4439" b="11492"/>
          <a:stretch/>
        </p:blipFill>
        <p:spPr>
          <a:xfrm>
            <a:off x="8236872" y="194986"/>
            <a:ext cx="3313045" cy="1285461"/>
          </a:xfrm>
          <a:prstGeom prst="rect">
            <a:avLst/>
          </a:prstGeom>
        </p:spPr>
      </p:pic>
    </p:spTree>
    <p:extLst>
      <p:ext uri="{BB962C8B-B14F-4D97-AF65-F5344CB8AC3E}">
        <p14:creationId xmlns:p14="http://schemas.microsoft.com/office/powerpoint/2010/main" val="270888083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 Cyan">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xmlns=""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xmlns=""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xmlns=""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chemeClr val="accent2">
                  <a:lumMod val="50000"/>
                </a:schemeClr>
              </a:gs>
              <a:gs pos="100000">
                <a:schemeClr val="accent2"/>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17">
            <a:extLst>
              <a:ext uri="{FF2B5EF4-FFF2-40B4-BE49-F238E27FC236}">
                <a16:creationId xmlns:a16="http://schemas.microsoft.com/office/drawing/2014/main" xmlns=""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chemeClr val="accent2">
                  <a:lumMod val="50000"/>
                </a:schemeClr>
              </a:gs>
              <a:gs pos="100000">
                <a:schemeClr val="accent2"/>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xmlns=""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xmlns=""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xmlns=""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xmlns=""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xmlns=""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xmlns=""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xmlns=""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xmlns=""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xmlns=""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xmlns=""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chemeClr val="accent2">
                        <a:lumMod val="50000"/>
                      </a:schemeClr>
                    </a:gs>
                    <a:gs pos="100000">
                      <a:schemeClr val="accent2"/>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5" name="Picture 54">
            <a:extLst>
              <a:ext uri="{FF2B5EF4-FFF2-40B4-BE49-F238E27FC236}">
                <a16:creationId xmlns:a16="http://schemas.microsoft.com/office/drawing/2014/main" xmlns="" id="{34C1356C-E4AA-4B27-A93C-BE84F5D9C601}"/>
              </a:ext>
            </a:extLst>
          </p:cNvPr>
          <p:cNvPicPr>
            <a:picLocks noChangeAspect="1"/>
          </p:cNvPicPr>
          <p:nvPr userDrawn="1"/>
        </p:nvPicPr>
        <p:blipFill rotWithShape="1">
          <a:blip r:embed="rId7" cstate="print">
            <a:extLst>
              <a:ext uri="{BEBA8EAE-BF5A-486C-A8C5-ECC9F3942E4B}">
                <a14:imgProps xmlns:a14="http://schemas.microsoft.com/office/drawing/2010/main">
                  <a14:imgLayer r:embed="rId8">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xmlns=""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30" name="Picture 29" descr="User icon Royalty Free Vector Image - VectorStock">
            <a:extLst>
              <a:ext uri="{FF2B5EF4-FFF2-40B4-BE49-F238E27FC236}">
                <a16:creationId xmlns:a16="http://schemas.microsoft.com/office/drawing/2014/main" xmlns="" id="{5F55812D-505A-4B1A-9EB5-16DCD08F2B82}"/>
              </a:ext>
            </a:extLst>
          </p:cNvPr>
          <p:cNvPicPr>
            <a:picLocks noChangeAspect="1" noChangeArrowheads="1"/>
          </p:cNvPicPr>
          <p:nvPr userDrawn="1"/>
        </p:nvPicPr>
        <p:blipFill>
          <a:blip r:embed="rId9"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4" name="Picture Placeholder 33">
            <a:extLst>
              <a:ext uri="{FF2B5EF4-FFF2-40B4-BE49-F238E27FC236}">
                <a16:creationId xmlns:a16="http://schemas.microsoft.com/office/drawing/2014/main" xmlns="" id="{0974588E-8956-4BF5-BF58-B7E42070A56A}"/>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pic>
        <p:nvPicPr>
          <p:cNvPr id="21" name="Picture 20"/>
          <p:cNvPicPr>
            <a:picLocks noChangeAspect="1"/>
          </p:cNvPicPr>
          <p:nvPr userDrawn="1"/>
        </p:nvPicPr>
        <p:blipFill rotWithShape="1">
          <a:blip r:embed="rId10" cstate="print">
            <a:extLst>
              <a:ext uri="{28A0092B-C50C-407E-A947-70E740481C1C}">
                <a14:useLocalDpi xmlns:a14="http://schemas.microsoft.com/office/drawing/2010/main" val="0"/>
              </a:ext>
            </a:extLst>
          </a:blip>
          <a:srcRect l="4981" t="10725" r="4439" b="11492"/>
          <a:stretch/>
        </p:blipFill>
        <p:spPr>
          <a:xfrm>
            <a:off x="8236872" y="194986"/>
            <a:ext cx="3313045" cy="1285461"/>
          </a:xfrm>
          <a:prstGeom prst="rect">
            <a:avLst/>
          </a:prstGeom>
        </p:spPr>
      </p:pic>
    </p:spTree>
    <p:extLst>
      <p:ext uri="{BB962C8B-B14F-4D97-AF65-F5344CB8AC3E}">
        <p14:creationId xmlns:p14="http://schemas.microsoft.com/office/powerpoint/2010/main" val="7645704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 Light Green">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xmlns=""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xmlns=""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xmlns=""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chemeClr val="accent3">
                  <a:lumMod val="50000"/>
                </a:schemeClr>
              </a:gs>
              <a:gs pos="100000">
                <a:schemeClr val="accent3"/>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17">
            <a:extLst>
              <a:ext uri="{FF2B5EF4-FFF2-40B4-BE49-F238E27FC236}">
                <a16:creationId xmlns:a16="http://schemas.microsoft.com/office/drawing/2014/main" xmlns=""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chemeClr val="accent3">
                  <a:lumMod val="50000"/>
                </a:schemeClr>
              </a:gs>
              <a:gs pos="100000">
                <a:schemeClr val="accent3"/>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xmlns=""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xmlns=""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xmlns=""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xmlns=""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xmlns=""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xmlns=""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xmlns=""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xmlns=""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xmlns=""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xmlns=""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chemeClr val="accent3">
                        <a:lumMod val="50000"/>
                      </a:schemeClr>
                    </a:gs>
                    <a:gs pos="100000">
                      <a:schemeClr val="accent3"/>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5" name="Picture 54">
            <a:extLst>
              <a:ext uri="{FF2B5EF4-FFF2-40B4-BE49-F238E27FC236}">
                <a16:creationId xmlns:a16="http://schemas.microsoft.com/office/drawing/2014/main" xmlns="" id="{34C1356C-E4AA-4B27-A93C-BE84F5D9C601}"/>
              </a:ext>
            </a:extLst>
          </p:cNvPr>
          <p:cNvPicPr>
            <a:picLocks noChangeAspect="1"/>
          </p:cNvPicPr>
          <p:nvPr userDrawn="1"/>
        </p:nvPicPr>
        <p:blipFill rotWithShape="1">
          <a:blip r:embed="rId7" cstate="print">
            <a:extLst>
              <a:ext uri="{BEBA8EAE-BF5A-486C-A8C5-ECC9F3942E4B}">
                <a14:imgProps xmlns:a14="http://schemas.microsoft.com/office/drawing/2010/main">
                  <a14:imgLayer r:embed="rId8">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xmlns=""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xmlns="" id="{AE6570A8-081D-45CE-A0DD-F78F5EDB0F9B}"/>
              </a:ext>
            </a:extLst>
          </p:cNvPr>
          <p:cNvPicPr>
            <a:picLocks noChangeAspect="1" noChangeArrowheads="1"/>
          </p:cNvPicPr>
          <p:nvPr userDrawn="1"/>
        </p:nvPicPr>
        <p:blipFill>
          <a:blip r:embed="rId9"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xmlns="" id="{0B000B32-CB56-440D-9FAE-7DE703A93A02}"/>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pic>
        <p:nvPicPr>
          <p:cNvPr id="31" name="Picture 30"/>
          <p:cNvPicPr>
            <a:picLocks noChangeAspect="1"/>
          </p:cNvPicPr>
          <p:nvPr userDrawn="1"/>
        </p:nvPicPr>
        <p:blipFill rotWithShape="1">
          <a:blip r:embed="rId10" cstate="print">
            <a:extLst>
              <a:ext uri="{28A0092B-C50C-407E-A947-70E740481C1C}">
                <a14:useLocalDpi xmlns:a14="http://schemas.microsoft.com/office/drawing/2010/main" val="0"/>
              </a:ext>
            </a:extLst>
          </a:blip>
          <a:srcRect l="4981" t="10725" r="4439" b="11492"/>
          <a:stretch/>
        </p:blipFill>
        <p:spPr>
          <a:xfrm>
            <a:off x="8236872" y="194986"/>
            <a:ext cx="3313045" cy="1285461"/>
          </a:xfrm>
          <a:prstGeom prst="rect">
            <a:avLst/>
          </a:prstGeom>
        </p:spPr>
      </p:pic>
    </p:spTree>
    <p:extLst>
      <p:ext uri="{BB962C8B-B14F-4D97-AF65-F5344CB8AC3E}">
        <p14:creationId xmlns:p14="http://schemas.microsoft.com/office/powerpoint/2010/main" val="78503394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 Amber">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xmlns=""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xmlns=""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xmlns=""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chemeClr val="accent5">
                  <a:lumMod val="50000"/>
                </a:schemeClr>
              </a:gs>
              <a:gs pos="100000">
                <a:schemeClr val="accent5"/>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17">
            <a:extLst>
              <a:ext uri="{FF2B5EF4-FFF2-40B4-BE49-F238E27FC236}">
                <a16:creationId xmlns:a16="http://schemas.microsoft.com/office/drawing/2014/main" xmlns=""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chemeClr val="accent5">
                  <a:lumMod val="50000"/>
                </a:schemeClr>
              </a:gs>
              <a:gs pos="100000">
                <a:schemeClr val="accent5"/>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xmlns=""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xmlns=""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xmlns=""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xmlns=""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xmlns=""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xmlns=""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xmlns=""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xmlns=""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xmlns=""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xmlns=""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chemeClr val="accent5">
                        <a:lumMod val="75000"/>
                      </a:schemeClr>
                    </a:gs>
                    <a:gs pos="100000">
                      <a:schemeClr val="accent5"/>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5" name="Picture 54">
            <a:extLst>
              <a:ext uri="{FF2B5EF4-FFF2-40B4-BE49-F238E27FC236}">
                <a16:creationId xmlns:a16="http://schemas.microsoft.com/office/drawing/2014/main" xmlns="" id="{34C1356C-E4AA-4B27-A93C-BE84F5D9C601}"/>
              </a:ext>
            </a:extLst>
          </p:cNvPr>
          <p:cNvPicPr>
            <a:picLocks noChangeAspect="1"/>
          </p:cNvPicPr>
          <p:nvPr userDrawn="1"/>
        </p:nvPicPr>
        <p:blipFill rotWithShape="1">
          <a:blip r:embed="rId7" cstate="print">
            <a:extLst>
              <a:ext uri="{BEBA8EAE-BF5A-486C-A8C5-ECC9F3942E4B}">
                <a14:imgProps xmlns:a14="http://schemas.microsoft.com/office/drawing/2010/main">
                  <a14:imgLayer r:embed="rId8">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xmlns=""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xmlns="" id="{00C9ED70-1CC8-4EF2-BE10-AAFE24AAC5D7}"/>
              </a:ext>
            </a:extLst>
          </p:cNvPr>
          <p:cNvPicPr>
            <a:picLocks noChangeAspect="1" noChangeArrowheads="1"/>
          </p:cNvPicPr>
          <p:nvPr userDrawn="1"/>
        </p:nvPicPr>
        <p:blipFill>
          <a:blip r:embed="rId9"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xmlns="" id="{7FD1CDD6-829C-4C5B-BFB7-74153A66FF24}"/>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pic>
        <p:nvPicPr>
          <p:cNvPr id="31" name="Picture 30"/>
          <p:cNvPicPr>
            <a:picLocks noChangeAspect="1"/>
          </p:cNvPicPr>
          <p:nvPr userDrawn="1"/>
        </p:nvPicPr>
        <p:blipFill rotWithShape="1">
          <a:blip r:embed="rId10" cstate="print">
            <a:extLst>
              <a:ext uri="{28A0092B-C50C-407E-A947-70E740481C1C}">
                <a14:useLocalDpi xmlns:a14="http://schemas.microsoft.com/office/drawing/2010/main" val="0"/>
              </a:ext>
            </a:extLst>
          </a:blip>
          <a:srcRect l="4981" t="10725" r="4439" b="11492"/>
          <a:stretch/>
        </p:blipFill>
        <p:spPr>
          <a:xfrm>
            <a:off x="8236872" y="194986"/>
            <a:ext cx="3313045" cy="1285461"/>
          </a:xfrm>
          <a:prstGeom prst="rect">
            <a:avLst/>
          </a:prstGeom>
        </p:spPr>
      </p:pic>
    </p:spTree>
    <p:extLst>
      <p:ext uri="{BB962C8B-B14F-4D97-AF65-F5344CB8AC3E}">
        <p14:creationId xmlns:p14="http://schemas.microsoft.com/office/powerpoint/2010/main" val="61585978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 Maroon">
    <p:spTree>
      <p:nvGrpSpPr>
        <p:cNvPr id="1" name=""/>
        <p:cNvGrpSpPr/>
        <p:nvPr/>
      </p:nvGrpSpPr>
      <p:grpSpPr>
        <a:xfrm>
          <a:off x="0" y="0"/>
          <a:ext cx="0" cy="0"/>
          <a:chOff x="0" y="0"/>
          <a:chExt cx="0" cy="0"/>
        </a:xfrm>
      </p:grpSpPr>
      <p:pic>
        <p:nvPicPr>
          <p:cNvPr id="34" name="Picture 4" descr="https://cdn5.vectorstock.com/i/1000x1000/21/59/dbms-database-management-system-computer-data-vector-8212159.jpg"/>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l="6294" t="9689" r="5315" b="18089"/>
          <a:stretch/>
        </p:blipFill>
        <p:spPr bwMode="auto">
          <a:xfrm>
            <a:off x="8407803" y="2089594"/>
            <a:ext cx="2880000" cy="2678811"/>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a:extLst>
              <a:ext uri="{FF2B5EF4-FFF2-40B4-BE49-F238E27FC236}">
                <a16:creationId xmlns:a16="http://schemas.microsoft.com/office/drawing/2014/main" xmlns="" id="{292D9CA8-FA74-4E19-A847-B04F90FC15AC}"/>
              </a:ext>
            </a:extLst>
          </p:cNvPr>
          <p:cNvPicPr>
            <a:picLocks noChangeAspect="1"/>
          </p:cNvPicPr>
          <p:nvPr userDrawn="1"/>
        </p:nvPicPr>
        <p:blipFill rotWithShape="1">
          <a:blip r:embed="rId3">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xmlns="" id="{66A9211E-289E-4822-AE7F-7B95A873EBBD}"/>
              </a:ext>
            </a:extLst>
          </p:cNvPr>
          <p:cNvSpPr txBox="1"/>
          <p:nvPr userDrawn="1"/>
        </p:nvSpPr>
        <p:spPr>
          <a:xfrm>
            <a:off x="1837677" y="5802204"/>
            <a:ext cx="2287806" cy="338554"/>
          </a:xfrm>
          <a:prstGeom prst="rect">
            <a:avLst/>
          </a:prstGeom>
          <a:noFill/>
        </p:spPr>
        <p:txBody>
          <a:bodyPr wrap="none" rtlCol="0">
            <a:spAutoFit/>
          </a:bodyPr>
          <a:lstStyle/>
          <a:p>
            <a:r>
              <a:rPr lang="en-US" sz="1600" dirty="0" err="1"/>
              <a:t>Darshan</a:t>
            </a:r>
            <a:r>
              <a:rPr lang="en-US" sz="1600" dirty="0"/>
              <a:t> University, Rajkot</a:t>
            </a:r>
          </a:p>
        </p:txBody>
      </p:sp>
      <p:sp>
        <p:nvSpPr>
          <p:cNvPr id="22" name="Freeform 13">
            <a:extLst>
              <a:ext uri="{FF2B5EF4-FFF2-40B4-BE49-F238E27FC236}">
                <a16:creationId xmlns:a16="http://schemas.microsoft.com/office/drawing/2014/main" xmlns=""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chemeClr val="accent6">
                  <a:lumMod val="50000"/>
                </a:schemeClr>
              </a:gs>
              <a:gs pos="100000">
                <a:schemeClr val="accent6"/>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17">
            <a:extLst>
              <a:ext uri="{FF2B5EF4-FFF2-40B4-BE49-F238E27FC236}">
                <a16:creationId xmlns:a16="http://schemas.microsoft.com/office/drawing/2014/main" xmlns=""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chemeClr val="accent6">
                  <a:lumMod val="50000"/>
                </a:schemeClr>
              </a:gs>
              <a:gs pos="100000">
                <a:schemeClr val="accent6"/>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xmlns="" id="{73D6466C-3EE8-434C-B5AB-98205AEEA67D}"/>
              </a:ext>
            </a:extLst>
          </p:cNvPr>
          <p:cNvPicPr>
            <a:picLocks noChangeAspect="1"/>
          </p:cNvPicPr>
          <p:nvPr userDrawn="1"/>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cxnSp>
        <p:nvCxnSpPr>
          <p:cNvPr id="45" name="Straight Connector 44">
            <a:extLst>
              <a:ext uri="{FF2B5EF4-FFF2-40B4-BE49-F238E27FC236}">
                <a16:creationId xmlns:a16="http://schemas.microsoft.com/office/drawing/2014/main" xmlns=""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xmlns=""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xmlns=""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xmlns=""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xmlns=""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xmlns=""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xmlns=""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xmlns=""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chemeClr val="accent6">
                        <a:lumMod val="50000"/>
                      </a:schemeClr>
                    </a:gs>
                    <a:gs pos="100000">
                      <a:schemeClr val="accent6"/>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5" name="Picture 54">
            <a:extLst>
              <a:ext uri="{FF2B5EF4-FFF2-40B4-BE49-F238E27FC236}">
                <a16:creationId xmlns:a16="http://schemas.microsoft.com/office/drawing/2014/main" xmlns="" id="{34C1356C-E4AA-4B27-A93C-BE84F5D9C601}"/>
              </a:ext>
            </a:extLst>
          </p:cNvPr>
          <p:cNvPicPr>
            <a:picLocks noChangeAspect="1"/>
          </p:cNvPicPr>
          <p:nvPr userDrawn="1"/>
        </p:nvPicPr>
        <p:blipFill rotWithShape="1">
          <a:blip r:embed="rId7" cstate="print">
            <a:extLst>
              <a:ext uri="{BEBA8EAE-BF5A-486C-A8C5-ECC9F3942E4B}">
                <a14:imgProps xmlns:a14="http://schemas.microsoft.com/office/drawing/2010/main">
                  <a14:imgLayer r:embed="rId8">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xmlns=""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xmlns="" id="{80BF4AFD-B365-46D4-AAC5-485DFA5A7D42}"/>
              </a:ext>
            </a:extLst>
          </p:cNvPr>
          <p:cNvPicPr>
            <a:picLocks noChangeAspect="1" noChangeArrowheads="1"/>
          </p:cNvPicPr>
          <p:nvPr userDrawn="1"/>
        </p:nvPicPr>
        <p:blipFill>
          <a:blip r:embed="rId9"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xmlns="" id="{2BC70C35-8BA7-4D49-9AF7-DC36FAB8FDA3}"/>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pic>
        <p:nvPicPr>
          <p:cNvPr id="31" name="Picture 30">
            <a:extLst>
              <a:ext uri="{FF2B5EF4-FFF2-40B4-BE49-F238E27FC236}">
                <a16:creationId xmlns:a16="http://schemas.microsoft.com/office/drawing/2014/main" xmlns="" id="{E75253BA-841C-4898-BAAF-3A16D7F9433E}"/>
              </a:ext>
            </a:extLst>
          </p:cNvPr>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8885249" y="320499"/>
            <a:ext cx="2976891" cy="904935"/>
          </a:xfrm>
          <a:prstGeom prst="rect">
            <a:avLst/>
          </a:prstGeom>
        </p:spPr>
      </p:pic>
      <p:pic>
        <p:nvPicPr>
          <p:cNvPr id="5" name="Picture 4"/>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7876306" y="1703110"/>
            <a:ext cx="4950175" cy="2689595"/>
          </a:xfrm>
          <a:prstGeom prst="rect">
            <a:avLst/>
          </a:prstGeom>
        </p:spPr>
      </p:pic>
    </p:spTree>
    <p:extLst>
      <p:ext uri="{BB962C8B-B14F-4D97-AF65-F5344CB8AC3E}">
        <p14:creationId xmlns:p14="http://schemas.microsoft.com/office/powerpoint/2010/main" val="273162591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 Blue Gray">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xmlns=""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xmlns=""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xmlns=""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273238"/>
              </a:gs>
              <a:gs pos="100000">
                <a:srgbClr val="607D8B"/>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sp>
        <p:nvSpPr>
          <p:cNvPr id="23" name="Freeform 17">
            <a:extLst>
              <a:ext uri="{FF2B5EF4-FFF2-40B4-BE49-F238E27FC236}">
                <a16:creationId xmlns:a16="http://schemas.microsoft.com/office/drawing/2014/main" xmlns=""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273238"/>
              </a:gs>
              <a:gs pos="100000">
                <a:srgbClr val="607D8B"/>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xmlns=""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xmlns=""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xmlns=""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xmlns=""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xmlns=""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xmlns=""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xmlns=""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xmlns=""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xmlns=""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xmlns=""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273238"/>
                    </a:gs>
                    <a:gs pos="100000">
                      <a:srgbClr val="607D8B"/>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5" name="Picture 54">
            <a:extLst>
              <a:ext uri="{FF2B5EF4-FFF2-40B4-BE49-F238E27FC236}">
                <a16:creationId xmlns:a16="http://schemas.microsoft.com/office/drawing/2014/main" xmlns="" id="{34C1356C-E4AA-4B27-A93C-BE84F5D9C601}"/>
              </a:ext>
            </a:extLst>
          </p:cNvPr>
          <p:cNvPicPr>
            <a:picLocks noChangeAspect="1"/>
          </p:cNvPicPr>
          <p:nvPr userDrawn="1"/>
        </p:nvPicPr>
        <p:blipFill rotWithShape="1">
          <a:blip r:embed="rId7" cstate="print">
            <a:extLst>
              <a:ext uri="{BEBA8EAE-BF5A-486C-A8C5-ECC9F3942E4B}">
                <a14:imgProps xmlns:a14="http://schemas.microsoft.com/office/drawing/2010/main">
                  <a14:imgLayer r:embed="rId8">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xmlns=""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xmlns="" id="{AEB45C91-0DA6-4973-9AEA-FF1388508ACC}"/>
              </a:ext>
            </a:extLst>
          </p:cNvPr>
          <p:cNvPicPr>
            <a:picLocks noChangeAspect="1" noChangeArrowheads="1"/>
          </p:cNvPicPr>
          <p:nvPr userDrawn="1"/>
        </p:nvPicPr>
        <p:blipFill>
          <a:blip r:embed="rId9"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xmlns="" id="{F70CF6D9-DDB4-41AA-BB82-F8ED04AD8BC1}"/>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pic>
        <p:nvPicPr>
          <p:cNvPr id="31" name="Picture 30"/>
          <p:cNvPicPr>
            <a:picLocks noChangeAspect="1"/>
          </p:cNvPicPr>
          <p:nvPr userDrawn="1"/>
        </p:nvPicPr>
        <p:blipFill rotWithShape="1">
          <a:blip r:embed="rId10" cstate="print">
            <a:extLst>
              <a:ext uri="{28A0092B-C50C-407E-A947-70E740481C1C}">
                <a14:useLocalDpi xmlns:a14="http://schemas.microsoft.com/office/drawing/2010/main" val="0"/>
              </a:ext>
            </a:extLst>
          </a:blip>
          <a:srcRect l="4981" t="10725" r="4439" b="11492"/>
          <a:stretch/>
        </p:blipFill>
        <p:spPr>
          <a:xfrm>
            <a:off x="8236872" y="194986"/>
            <a:ext cx="3313045" cy="1285461"/>
          </a:xfrm>
          <a:prstGeom prst="rect">
            <a:avLst/>
          </a:prstGeom>
        </p:spPr>
      </p:pic>
    </p:spTree>
    <p:extLst>
      <p:ext uri="{BB962C8B-B14F-4D97-AF65-F5344CB8AC3E}">
        <p14:creationId xmlns:p14="http://schemas.microsoft.com/office/powerpoint/2010/main" val="375188163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lide - Brown">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xmlns=""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xmlns=""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xmlns=""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3E2622"/>
              </a:gs>
              <a:gs pos="100000">
                <a:srgbClr val="795547"/>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sp>
        <p:nvSpPr>
          <p:cNvPr id="23" name="Freeform 17">
            <a:extLst>
              <a:ext uri="{FF2B5EF4-FFF2-40B4-BE49-F238E27FC236}">
                <a16:creationId xmlns:a16="http://schemas.microsoft.com/office/drawing/2014/main" xmlns=""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3E2622"/>
              </a:gs>
              <a:gs pos="100000">
                <a:srgbClr val="795547"/>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xmlns=""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xmlns=""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xmlns=""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xmlns=""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xmlns=""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xmlns=""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xmlns=""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xmlns=""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xmlns=""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xmlns=""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3E2622"/>
                    </a:gs>
                    <a:gs pos="100000">
                      <a:srgbClr val="795547"/>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5" name="Picture 54">
            <a:extLst>
              <a:ext uri="{FF2B5EF4-FFF2-40B4-BE49-F238E27FC236}">
                <a16:creationId xmlns:a16="http://schemas.microsoft.com/office/drawing/2014/main" xmlns="" id="{34C1356C-E4AA-4B27-A93C-BE84F5D9C601}"/>
              </a:ext>
            </a:extLst>
          </p:cNvPr>
          <p:cNvPicPr>
            <a:picLocks noChangeAspect="1"/>
          </p:cNvPicPr>
          <p:nvPr userDrawn="1"/>
        </p:nvPicPr>
        <p:blipFill rotWithShape="1">
          <a:blip r:embed="rId7" cstate="print">
            <a:extLst>
              <a:ext uri="{BEBA8EAE-BF5A-486C-A8C5-ECC9F3942E4B}">
                <a14:imgProps xmlns:a14="http://schemas.microsoft.com/office/drawing/2010/main">
                  <a14:imgLayer r:embed="rId8">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xmlns=""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xmlns="" id="{7E386D9D-B92A-4F40-9089-A1FD00CD3874}"/>
              </a:ext>
            </a:extLst>
          </p:cNvPr>
          <p:cNvPicPr>
            <a:picLocks noChangeAspect="1" noChangeArrowheads="1"/>
          </p:cNvPicPr>
          <p:nvPr userDrawn="1"/>
        </p:nvPicPr>
        <p:blipFill>
          <a:blip r:embed="rId9"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xmlns="" id="{DA295F85-D43D-42E5-9539-A471116A43B0}"/>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pic>
        <p:nvPicPr>
          <p:cNvPr id="31" name="Picture 30"/>
          <p:cNvPicPr>
            <a:picLocks noChangeAspect="1"/>
          </p:cNvPicPr>
          <p:nvPr userDrawn="1"/>
        </p:nvPicPr>
        <p:blipFill rotWithShape="1">
          <a:blip r:embed="rId10" cstate="print">
            <a:extLst>
              <a:ext uri="{28A0092B-C50C-407E-A947-70E740481C1C}">
                <a14:useLocalDpi xmlns:a14="http://schemas.microsoft.com/office/drawing/2010/main" val="0"/>
              </a:ext>
            </a:extLst>
          </a:blip>
          <a:srcRect l="4981" t="10725" r="4439" b="11492"/>
          <a:stretch/>
        </p:blipFill>
        <p:spPr>
          <a:xfrm>
            <a:off x="8236872" y="194986"/>
            <a:ext cx="3313045" cy="1285461"/>
          </a:xfrm>
          <a:prstGeom prst="rect">
            <a:avLst/>
          </a:prstGeom>
        </p:spPr>
      </p:pic>
    </p:spTree>
    <p:extLst>
      <p:ext uri="{BB962C8B-B14F-4D97-AF65-F5344CB8AC3E}">
        <p14:creationId xmlns:p14="http://schemas.microsoft.com/office/powerpoint/2010/main" val="18065262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 Logo on TR">
    <p:spTree>
      <p:nvGrpSpPr>
        <p:cNvPr id="1" name=""/>
        <p:cNvGrpSpPr/>
        <p:nvPr/>
      </p:nvGrpSpPr>
      <p:grpSpPr>
        <a:xfrm>
          <a:off x="0" y="0"/>
          <a:ext cx="0" cy="0"/>
          <a:chOff x="0" y="0"/>
          <a:chExt cx="0" cy="0"/>
        </a:xfrm>
      </p:grpSpPr>
      <p:pic>
        <p:nvPicPr>
          <p:cNvPr id="14" name="Picture 13"/>
          <p:cNvPicPr>
            <a:picLocks noChangeAspect="1"/>
          </p:cNvPicPr>
          <p:nvPr userDrawn="1"/>
        </p:nvPicPr>
        <p:blipFill rotWithShape="1">
          <a:blip r:embed="rId2" cstate="print">
            <a:extLst>
              <a:ext uri="{28A0092B-C50C-407E-A947-70E740481C1C}">
                <a14:useLocalDpi xmlns:a14="http://schemas.microsoft.com/office/drawing/2010/main" val="0"/>
              </a:ext>
            </a:extLst>
          </a:blip>
          <a:srcRect l="4981" t="10725" r="4439" b="11492"/>
          <a:stretch/>
        </p:blipFill>
        <p:spPr>
          <a:xfrm>
            <a:off x="10150094" y="861192"/>
            <a:ext cx="1910727" cy="741362"/>
          </a:xfrm>
          <a:prstGeom prst="rect">
            <a:avLst/>
          </a:prstGeom>
        </p:spPr>
      </p:pic>
      <p:sp>
        <p:nvSpPr>
          <p:cNvPr id="17" name="Rectangle: Rounded Corners 16">
            <a:extLst>
              <a:ext uri="{FF2B5EF4-FFF2-40B4-BE49-F238E27FC236}">
                <a16:creationId xmlns:a16="http://schemas.microsoft.com/office/drawing/2014/main" xmlns="" id="{7CD05EDD-7D4D-4F15-B3BB-F4E2E35E1780}"/>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Date Placeholder 1">
            <a:extLst>
              <a:ext uri="{FF2B5EF4-FFF2-40B4-BE49-F238E27FC236}">
                <a16:creationId xmlns:a16="http://schemas.microsoft.com/office/drawing/2014/main" xmlns="" id="{CA463A36-7025-4394-9467-8A3EC3425B00}"/>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a:t>
            </a:r>
            <a:r>
              <a:rPr lang="en-US" dirty="0" err="1">
                <a:solidFill>
                  <a:schemeClr val="tx1">
                    <a:lumMod val="90000"/>
                    <a:lumOff val="10000"/>
                  </a:schemeClr>
                </a:solidFill>
                <a:latin typeface="Roboto Condensed Light" panose="02000000000000000000" pitchFamily="2" charset="0"/>
                <a:ea typeface="Roboto Condensed Light" panose="02000000000000000000" pitchFamily="2" charset="0"/>
              </a:rPr>
              <a:t>Firoz</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A </a:t>
            </a:r>
            <a:r>
              <a:rPr lang="en-US" dirty="0" err="1">
                <a:solidFill>
                  <a:schemeClr val="tx1">
                    <a:lumMod val="90000"/>
                    <a:lumOff val="10000"/>
                  </a:schemeClr>
                </a:solidFill>
                <a:latin typeface="Roboto Condensed Light" panose="02000000000000000000" pitchFamily="2" charset="0"/>
                <a:ea typeface="Roboto Condensed Light" panose="02000000000000000000" pitchFamily="2" charset="0"/>
              </a:rPr>
              <a:t>Sherasiya</a:t>
            </a:r>
            <a:endParaRPr lang="en-US" dirty="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
        <p:nvSpPr>
          <p:cNvPr id="22" name="Footer Placeholder 2">
            <a:extLst>
              <a:ext uri="{FF2B5EF4-FFF2-40B4-BE49-F238E27FC236}">
                <a16:creationId xmlns:a16="http://schemas.microsoft.com/office/drawing/2014/main" xmlns="" id="{BF2BE79E-EA17-4AB9-8CB5-714A52A6B2F5}"/>
              </a:ext>
            </a:extLst>
          </p:cNvPr>
          <p:cNvSpPr txBox="1">
            <a:spLocks/>
          </p:cNvSpPr>
          <p:nvPr userDrawn="1"/>
        </p:nvSpPr>
        <p:spPr>
          <a:xfrm>
            <a:off x="4038600" y="6604000"/>
            <a:ext cx="4114800" cy="25512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21CS05101 (DBMS)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Unit 1 – Introduction of DBMS</a:t>
            </a:r>
          </a:p>
        </p:txBody>
      </p:sp>
      <p:sp>
        <p:nvSpPr>
          <p:cNvPr id="23" name="Slide Number Placeholder 3">
            <a:extLst>
              <a:ext uri="{FF2B5EF4-FFF2-40B4-BE49-F238E27FC236}">
                <a16:creationId xmlns:a16="http://schemas.microsoft.com/office/drawing/2014/main" xmlns="" id="{FE084249-8DB7-4B0A-AA7A-A1A407FC0773}"/>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pic>
        <p:nvPicPr>
          <p:cNvPr id="18" name="Shape 56">
            <a:extLst>
              <a:ext uri="{FF2B5EF4-FFF2-40B4-BE49-F238E27FC236}">
                <a16:creationId xmlns:a16="http://schemas.microsoft.com/office/drawing/2014/main" xmlns="" id="{ACB01872-4321-4181-A609-1C503C074C10}"/>
              </a:ext>
            </a:extLst>
          </p:cNvPr>
          <p:cNvPicPr preferRelativeResize="0"/>
          <p:nvPr userDrawn="1"/>
        </p:nvPicPr>
        <p:blipFill rotWithShape="1">
          <a:blip r:embed="rId3">
            <a:alphaModFix/>
          </a:blip>
          <a:srcRect t="86739" r="1768" b="3535"/>
          <a:stretch/>
        </p:blipFill>
        <p:spPr>
          <a:xfrm>
            <a:off x="0" y="0"/>
            <a:ext cx="12192000" cy="711201"/>
          </a:xfrm>
          <a:prstGeom prst="rect">
            <a:avLst/>
          </a:prstGeom>
          <a:noFill/>
          <a:ln>
            <a:noFill/>
          </a:ln>
          <a:effectLst/>
        </p:spPr>
      </p:pic>
      <p:sp>
        <p:nvSpPr>
          <p:cNvPr id="2" name="Title 1">
            <a:extLst>
              <a:ext uri="{FF2B5EF4-FFF2-40B4-BE49-F238E27FC236}">
                <a16:creationId xmlns:a16="http://schemas.microsoft.com/office/drawing/2014/main" xmlns="" id="{D5CD07E8-CBAA-45BA-85CF-1233D4AA86C9}"/>
              </a:ext>
            </a:extLst>
          </p:cNvPr>
          <p:cNvSpPr>
            <a:spLocks noGrp="1"/>
          </p:cNvSpPr>
          <p:nvPr>
            <p:ph type="title"/>
          </p:nvPr>
        </p:nvSpPr>
        <p:spPr>
          <a:xfrm>
            <a:off x="0" y="1"/>
            <a:ext cx="12192000" cy="711200"/>
          </a:xfrm>
          <a:solidFill>
            <a:srgbClr val="C0C0C0">
              <a:alpha val="50000"/>
            </a:srgbClr>
          </a:solidFill>
          <a:ln>
            <a:noFill/>
          </a:ln>
        </p:spPr>
        <p:txBody>
          <a:bodyPr lIns="216000" tIns="108000" rIns="216000" bIns="108000">
            <a:normAutofit/>
          </a:bodyPr>
          <a:lstStyle>
            <a:lvl1pPr>
              <a:defRPr lang="en-US" sz="3400" b="1" kern="1200" dirty="0">
                <a:solidFill>
                  <a:schemeClr val="tx1">
                    <a:lumMod val="90000"/>
                    <a:lumOff val="10000"/>
                  </a:schemeClr>
                </a:solidFill>
                <a:effectLst/>
                <a:latin typeface="+mj-lt"/>
                <a:ea typeface="+mj-ea"/>
                <a:cs typeface="+mj-cs"/>
              </a:defRPr>
            </a:lvl1pPr>
          </a:lstStyle>
          <a:p>
            <a:r>
              <a:rPr lang="en-US" dirty="0"/>
              <a:t>Click to edit Master title style</a:t>
            </a:r>
          </a:p>
        </p:txBody>
      </p:sp>
      <p:cxnSp>
        <p:nvCxnSpPr>
          <p:cNvPr id="20" name="Straight Connector 19">
            <a:extLst>
              <a:ext uri="{FF2B5EF4-FFF2-40B4-BE49-F238E27FC236}">
                <a16:creationId xmlns:a16="http://schemas.microsoft.com/office/drawing/2014/main" xmlns="" id="{05596C8C-2163-45E8-B709-8118C381771F}"/>
              </a:ext>
            </a:extLst>
          </p:cNvPr>
          <p:cNvCxnSpPr/>
          <p:nvPr userDrawn="1"/>
        </p:nvCxnSpPr>
        <p:spPr>
          <a:xfrm>
            <a:off x="0" y="711201"/>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xmlns="" id="{F86BF578-C91A-4942-95D5-11408C3CCACF}"/>
              </a:ext>
            </a:extLst>
          </p:cNvPr>
          <p:cNvCxnSpPr/>
          <p:nvPr userDrawn="1"/>
        </p:nvCxnSpPr>
        <p:spPr>
          <a:xfrm>
            <a:off x="131180" y="6604000"/>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xmlns="" id="{DC6F4971-704E-42EF-A852-52D75741FB7C}"/>
              </a:ext>
            </a:extLst>
          </p:cNvPr>
          <p:cNvSpPr>
            <a:spLocks noGrp="1"/>
          </p:cNvSpPr>
          <p:nvPr>
            <p:ph idx="1"/>
          </p:nvPr>
        </p:nvSpPr>
        <p:spPr>
          <a:xfrm>
            <a:off x="131180" y="863444"/>
            <a:ext cx="11929641" cy="5590565"/>
          </a:xfrm>
        </p:spPr>
        <p:txBody>
          <a:bodyPr>
            <a:noAutofit/>
          </a:bodyPr>
          <a:lstStyle>
            <a:lvl1pPr marL="265113" indent="-265113" algn="just">
              <a:buClr>
                <a:schemeClr val="accent6"/>
              </a:buClr>
              <a:buFont typeface="Wingdings 3" panose="05040102010807070707" pitchFamily="18" charset="2"/>
              <a:buChar char=""/>
              <a:defRPr sz="2400">
                <a:solidFill>
                  <a:schemeClr val="tx1"/>
                </a:solidFill>
              </a:defRPr>
            </a:lvl1pPr>
            <a:lvl2pPr marL="809625" indent="-352425" algn="just">
              <a:buClr>
                <a:schemeClr val="accent6"/>
              </a:buClr>
              <a:buFont typeface="Wingdings 3" panose="05040102010807070707" pitchFamily="18" charset="2"/>
              <a:buChar char=""/>
              <a:defRPr sz="2000">
                <a:solidFill>
                  <a:schemeClr val="tx1"/>
                </a:solidFill>
              </a:defRPr>
            </a:lvl2pPr>
            <a:lvl3pPr marL="1143000" indent="-228600" algn="just">
              <a:buClr>
                <a:schemeClr val="accent6"/>
              </a:buClr>
              <a:buFont typeface="Wingdings" panose="05000000000000000000" pitchFamily="2" charset="2"/>
              <a:buChar char="§"/>
              <a:defRPr sz="1800">
                <a:solidFill>
                  <a:schemeClr val="tx1"/>
                </a:solidFill>
              </a:defRPr>
            </a:lvl3pPr>
            <a:lvl4pPr algn="just">
              <a:buClr>
                <a:schemeClr val="accent6"/>
              </a:buClr>
              <a:defRPr sz="1600">
                <a:solidFill>
                  <a:schemeClr val="tx1"/>
                </a:solidFill>
              </a:defRPr>
            </a:lvl4pPr>
            <a:lvl5pPr algn="just">
              <a:buClr>
                <a:schemeClr val="accent6"/>
              </a:buClr>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6663331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lide - Deep Puple">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xmlns=""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xmlns=""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xmlns=""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301B92"/>
              </a:gs>
              <a:gs pos="100000">
                <a:srgbClr val="673BB7"/>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sp>
        <p:nvSpPr>
          <p:cNvPr id="23" name="Freeform 17">
            <a:extLst>
              <a:ext uri="{FF2B5EF4-FFF2-40B4-BE49-F238E27FC236}">
                <a16:creationId xmlns:a16="http://schemas.microsoft.com/office/drawing/2014/main" xmlns=""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301B92"/>
              </a:gs>
              <a:gs pos="100000">
                <a:srgbClr val="673BB7"/>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xmlns=""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xmlns=""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xmlns=""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xmlns=""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xmlns=""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xmlns=""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xmlns=""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xmlns=""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xmlns=""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xmlns=""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301B92"/>
                    </a:gs>
                    <a:gs pos="100000">
                      <a:srgbClr val="673BB7"/>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5" name="Picture 54">
            <a:extLst>
              <a:ext uri="{FF2B5EF4-FFF2-40B4-BE49-F238E27FC236}">
                <a16:creationId xmlns:a16="http://schemas.microsoft.com/office/drawing/2014/main" xmlns="" id="{34C1356C-E4AA-4B27-A93C-BE84F5D9C601}"/>
              </a:ext>
            </a:extLst>
          </p:cNvPr>
          <p:cNvPicPr>
            <a:picLocks noChangeAspect="1"/>
          </p:cNvPicPr>
          <p:nvPr userDrawn="1"/>
        </p:nvPicPr>
        <p:blipFill rotWithShape="1">
          <a:blip r:embed="rId7" cstate="print">
            <a:extLst>
              <a:ext uri="{BEBA8EAE-BF5A-486C-A8C5-ECC9F3942E4B}">
                <a14:imgProps xmlns:a14="http://schemas.microsoft.com/office/drawing/2010/main">
                  <a14:imgLayer r:embed="rId8">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xmlns=""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xmlns="" id="{BE300026-40E8-4FB1-998A-9CEB5F7A1B84}"/>
              </a:ext>
            </a:extLst>
          </p:cNvPr>
          <p:cNvPicPr>
            <a:picLocks noChangeAspect="1" noChangeArrowheads="1"/>
          </p:cNvPicPr>
          <p:nvPr userDrawn="1"/>
        </p:nvPicPr>
        <p:blipFill>
          <a:blip r:embed="rId9"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xmlns="" id="{DB3B5E9B-B4F0-4E85-954A-F7CC04BBF24C}"/>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pic>
        <p:nvPicPr>
          <p:cNvPr id="31" name="Picture 30"/>
          <p:cNvPicPr>
            <a:picLocks noChangeAspect="1"/>
          </p:cNvPicPr>
          <p:nvPr userDrawn="1"/>
        </p:nvPicPr>
        <p:blipFill rotWithShape="1">
          <a:blip r:embed="rId10" cstate="print">
            <a:extLst>
              <a:ext uri="{28A0092B-C50C-407E-A947-70E740481C1C}">
                <a14:useLocalDpi xmlns:a14="http://schemas.microsoft.com/office/drawing/2010/main" val="0"/>
              </a:ext>
            </a:extLst>
          </a:blip>
          <a:srcRect l="4981" t="10725" r="4439" b="11492"/>
          <a:stretch/>
        </p:blipFill>
        <p:spPr>
          <a:xfrm>
            <a:off x="8236872" y="194986"/>
            <a:ext cx="3313045" cy="1285461"/>
          </a:xfrm>
          <a:prstGeom prst="rect">
            <a:avLst/>
          </a:prstGeom>
        </p:spPr>
      </p:pic>
    </p:spTree>
    <p:extLst>
      <p:ext uri="{BB962C8B-B14F-4D97-AF65-F5344CB8AC3E}">
        <p14:creationId xmlns:p14="http://schemas.microsoft.com/office/powerpoint/2010/main" val="401228099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lide - Blue">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xmlns=""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xmlns=""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xmlns=""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0E47A1"/>
              </a:gs>
              <a:gs pos="100000">
                <a:srgbClr val="03A9F5"/>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sp>
        <p:nvSpPr>
          <p:cNvPr id="23" name="Freeform 17">
            <a:extLst>
              <a:ext uri="{FF2B5EF4-FFF2-40B4-BE49-F238E27FC236}">
                <a16:creationId xmlns:a16="http://schemas.microsoft.com/office/drawing/2014/main" xmlns=""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0E47A1"/>
              </a:gs>
              <a:gs pos="100000">
                <a:srgbClr val="03A9F5"/>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xmlns=""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xmlns=""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xmlns=""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xmlns=""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xmlns=""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xmlns=""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xmlns=""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xmlns=""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xmlns=""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xmlns=""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0E47A1"/>
                    </a:gs>
                    <a:gs pos="100000">
                      <a:srgbClr val="03A9F5"/>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5" name="Picture 54">
            <a:extLst>
              <a:ext uri="{FF2B5EF4-FFF2-40B4-BE49-F238E27FC236}">
                <a16:creationId xmlns:a16="http://schemas.microsoft.com/office/drawing/2014/main" xmlns="" id="{34C1356C-E4AA-4B27-A93C-BE84F5D9C601}"/>
              </a:ext>
            </a:extLst>
          </p:cNvPr>
          <p:cNvPicPr>
            <a:picLocks noChangeAspect="1"/>
          </p:cNvPicPr>
          <p:nvPr userDrawn="1"/>
        </p:nvPicPr>
        <p:blipFill rotWithShape="1">
          <a:blip r:embed="rId7" cstate="print">
            <a:extLst>
              <a:ext uri="{BEBA8EAE-BF5A-486C-A8C5-ECC9F3942E4B}">
                <a14:imgProps xmlns:a14="http://schemas.microsoft.com/office/drawing/2010/main">
                  <a14:imgLayer r:embed="rId8">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xmlns=""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xmlns="" id="{C3A13D11-EC6C-4E81-AD83-7AC73D273FD4}"/>
              </a:ext>
            </a:extLst>
          </p:cNvPr>
          <p:cNvPicPr>
            <a:picLocks noChangeAspect="1" noChangeArrowheads="1"/>
          </p:cNvPicPr>
          <p:nvPr userDrawn="1"/>
        </p:nvPicPr>
        <p:blipFill>
          <a:blip r:embed="rId9"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xmlns="" id="{85035EF3-F5FB-41C2-A0BE-B3AEF7556ABD}"/>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pic>
        <p:nvPicPr>
          <p:cNvPr id="31" name="Picture 30"/>
          <p:cNvPicPr>
            <a:picLocks noChangeAspect="1"/>
          </p:cNvPicPr>
          <p:nvPr userDrawn="1"/>
        </p:nvPicPr>
        <p:blipFill rotWithShape="1">
          <a:blip r:embed="rId10" cstate="print">
            <a:extLst>
              <a:ext uri="{28A0092B-C50C-407E-A947-70E740481C1C}">
                <a14:useLocalDpi xmlns:a14="http://schemas.microsoft.com/office/drawing/2010/main" val="0"/>
              </a:ext>
            </a:extLst>
          </a:blip>
          <a:srcRect l="4981" t="10725" r="4439" b="11492"/>
          <a:stretch/>
        </p:blipFill>
        <p:spPr>
          <a:xfrm>
            <a:off x="8236872" y="194986"/>
            <a:ext cx="3313045" cy="1285461"/>
          </a:xfrm>
          <a:prstGeom prst="rect">
            <a:avLst/>
          </a:prstGeom>
        </p:spPr>
      </p:pic>
    </p:spTree>
    <p:extLst>
      <p:ext uri="{BB962C8B-B14F-4D97-AF65-F5344CB8AC3E}">
        <p14:creationId xmlns:p14="http://schemas.microsoft.com/office/powerpoint/2010/main" val="253280755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Slide - Red">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xmlns=""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xmlns=""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xmlns=""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B71B1C"/>
              </a:gs>
              <a:gs pos="100000">
                <a:srgbClr val="ED524F"/>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sp>
        <p:nvSpPr>
          <p:cNvPr id="23" name="Freeform 17">
            <a:extLst>
              <a:ext uri="{FF2B5EF4-FFF2-40B4-BE49-F238E27FC236}">
                <a16:creationId xmlns:a16="http://schemas.microsoft.com/office/drawing/2014/main" xmlns=""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B71B1C"/>
              </a:gs>
              <a:gs pos="100000">
                <a:srgbClr val="ED524F"/>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xmlns=""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xmlns=""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xmlns=""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xmlns=""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xmlns=""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xmlns=""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xmlns=""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xmlns=""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xmlns=""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xmlns=""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B71B1C"/>
                    </a:gs>
                    <a:gs pos="100000">
                      <a:srgbClr val="ED524F"/>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5" name="Picture 54">
            <a:extLst>
              <a:ext uri="{FF2B5EF4-FFF2-40B4-BE49-F238E27FC236}">
                <a16:creationId xmlns:a16="http://schemas.microsoft.com/office/drawing/2014/main" xmlns="" id="{34C1356C-E4AA-4B27-A93C-BE84F5D9C601}"/>
              </a:ext>
            </a:extLst>
          </p:cNvPr>
          <p:cNvPicPr>
            <a:picLocks noChangeAspect="1"/>
          </p:cNvPicPr>
          <p:nvPr userDrawn="1"/>
        </p:nvPicPr>
        <p:blipFill rotWithShape="1">
          <a:blip r:embed="rId7" cstate="print">
            <a:extLst>
              <a:ext uri="{BEBA8EAE-BF5A-486C-A8C5-ECC9F3942E4B}">
                <a14:imgProps xmlns:a14="http://schemas.microsoft.com/office/drawing/2010/main">
                  <a14:imgLayer r:embed="rId8">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xmlns=""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31" name="Picture 30">
            <a:extLst>
              <a:ext uri="{FF2B5EF4-FFF2-40B4-BE49-F238E27FC236}">
                <a16:creationId xmlns:a16="http://schemas.microsoft.com/office/drawing/2014/main" xmlns="" id="{77B7B864-C091-4493-B14B-F5B61B586EED}"/>
              </a:ext>
            </a:extLst>
          </p:cNvPr>
          <p:cNvPicPr>
            <a:picLocks noChangeAspect="1"/>
          </p:cNvPicPr>
          <p:nvPr userDrawn="1"/>
        </p:nvPicPr>
        <p:blipFill>
          <a:blip r:embed="rId9" cstate="print">
            <a:extLst>
              <a:ext uri="{28A0092B-C50C-407E-A947-70E740481C1C}">
                <a14:useLocalDpi xmlns:a14="http://schemas.microsoft.com/office/drawing/2010/main" val="0"/>
              </a:ext>
            </a:extLst>
          </a:blip>
          <a:srcRect l="24746" t="7575" r="25761" b="18186"/>
          <a:stretch>
            <a:fillRect/>
          </a:stretch>
        </p:blipFill>
        <p:spPr>
          <a:xfrm>
            <a:off x="356499" y="5214354"/>
            <a:ext cx="1354234" cy="1354234"/>
          </a:xfrm>
          <a:custGeom>
            <a:avLst/>
            <a:gdLst>
              <a:gd name="connsiteX0" fmla="*/ 2286000 w 4572000"/>
              <a:gd name="connsiteY0" fmla="*/ 0 h 4572000"/>
              <a:gd name="connsiteX1" fmla="*/ 4572000 w 4572000"/>
              <a:gd name="connsiteY1" fmla="*/ 2286000 h 4572000"/>
              <a:gd name="connsiteX2" fmla="*/ 2286000 w 4572000"/>
              <a:gd name="connsiteY2" fmla="*/ 4572000 h 4572000"/>
              <a:gd name="connsiteX3" fmla="*/ 0 w 4572000"/>
              <a:gd name="connsiteY3" fmla="*/ 2286000 h 4572000"/>
              <a:gd name="connsiteX4" fmla="*/ 2286000 w 4572000"/>
              <a:gd name="connsiteY4" fmla="*/ 0 h 457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00" h="4572000">
                <a:moveTo>
                  <a:pt x="2286000" y="0"/>
                </a:moveTo>
                <a:cubicBezTo>
                  <a:pt x="3548523" y="0"/>
                  <a:pt x="4572000" y="1023477"/>
                  <a:pt x="4572000" y="2286000"/>
                </a:cubicBezTo>
                <a:cubicBezTo>
                  <a:pt x="4572000" y="3548523"/>
                  <a:pt x="3548523" y="4572000"/>
                  <a:pt x="2286000" y="4572000"/>
                </a:cubicBezTo>
                <a:cubicBezTo>
                  <a:pt x="1023477" y="4572000"/>
                  <a:pt x="0" y="3548523"/>
                  <a:pt x="0" y="2286000"/>
                </a:cubicBezTo>
                <a:cubicBezTo>
                  <a:pt x="0" y="1023477"/>
                  <a:pt x="1023477" y="0"/>
                  <a:pt x="2286000" y="0"/>
                </a:cubicBezTo>
                <a:close/>
              </a:path>
            </a:pathLst>
          </a:custGeom>
          <a:noFill/>
          <a:ln w="6350">
            <a:solidFill>
              <a:schemeClr val="bg1">
                <a:lumMod val="65000"/>
              </a:schemeClr>
            </a:solidFill>
          </a:ln>
          <a:effectLst/>
        </p:spPr>
      </p:pic>
      <p:pic>
        <p:nvPicPr>
          <p:cNvPr id="21" name="Picture 20" descr="User icon Royalty Free Vector Image - VectorStock">
            <a:extLst>
              <a:ext uri="{FF2B5EF4-FFF2-40B4-BE49-F238E27FC236}">
                <a16:creationId xmlns:a16="http://schemas.microsoft.com/office/drawing/2014/main" xmlns="" id="{177B86E9-222D-4757-BE64-59540DB794E6}"/>
              </a:ext>
            </a:extLst>
          </p:cNvPr>
          <p:cNvPicPr>
            <a:picLocks noChangeAspect="1" noChangeArrowheads="1"/>
          </p:cNvPicPr>
          <p:nvPr userDrawn="1"/>
        </p:nvPicPr>
        <p:blipFill>
          <a:blip r:embed="rId10"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xmlns="" id="{8ABCD18B-D4E0-41E4-8162-7E83CB11DAE0}"/>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pic>
        <p:nvPicPr>
          <p:cNvPr id="34" name="Picture 33"/>
          <p:cNvPicPr>
            <a:picLocks noChangeAspect="1"/>
          </p:cNvPicPr>
          <p:nvPr userDrawn="1"/>
        </p:nvPicPr>
        <p:blipFill rotWithShape="1">
          <a:blip r:embed="rId11" cstate="print">
            <a:extLst>
              <a:ext uri="{28A0092B-C50C-407E-A947-70E740481C1C}">
                <a14:useLocalDpi xmlns:a14="http://schemas.microsoft.com/office/drawing/2010/main" val="0"/>
              </a:ext>
            </a:extLst>
          </a:blip>
          <a:srcRect l="4981" t="10725" r="4439" b="11492"/>
          <a:stretch/>
        </p:blipFill>
        <p:spPr>
          <a:xfrm>
            <a:off x="8236872" y="194986"/>
            <a:ext cx="3313045" cy="1285461"/>
          </a:xfrm>
          <a:prstGeom prst="rect">
            <a:avLst/>
          </a:prstGeom>
        </p:spPr>
      </p:pic>
    </p:spTree>
    <p:extLst>
      <p:ext uri="{BB962C8B-B14F-4D97-AF65-F5344CB8AC3E}">
        <p14:creationId xmlns:p14="http://schemas.microsoft.com/office/powerpoint/2010/main" val="376513194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Slide - Pink">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xmlns=""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xmlns=""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xmlns=""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890E4F"/>
              </a:gs>
              <a:gs pos="100000">
                <a:srgbClr val="D81A60"/>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sp>
        <p:nvSpPr>
          <p:cNvPr id="23" name="Freeform 17">
            <a:extLst>
              <a:ext uri="{FF2B5EF4-FFF2-40B4-BE49-F238E27FC236}">
                <a16:creationId xmlns:a16="http://schemas.microsoft.com/office/drawing/2014/main" xmlns=""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890E4F"/>
              </a:gs>
              <a:gs pos="100000">
                <a:srgbClr val="D81A60"/>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xmlns=""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xmlns=""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xmlns=""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xmlns=""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xmlns=""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xmlns=""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xmlns=""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xmlns=""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xmlns=""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xmlns=""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890E4F"/>
                    </a:gs>
                    <a:gs pos="100000">
                      <a:srgbClr val="D81A60"/>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5" name="Picture 54">
            <a:extLst>
              <a:ext uri="{FF2B5EF4-FFF2-40B4-BE49-F238E27FC236}">
                <a16:creationId xmlns:a16="http://schemas.microsoft.com/office/drawing/2014/main" xmlns="" id="{34C1356C-E4AA-4B27-A93C-BE84F5D9C601}"/>
              </a:ext>
            </a:extLst>
          </p:cNvPr>
          <p:cNvPicPr>
            <a:picLocks noChangeAspect="1"/>
          </p:cNvPicPr>
          <p:nvPr userDrawn="1"/>
        </p:nvPicPr>
        <p:blipFill rotWithShape="1">
          <a:blip r:embed="rId7" cstate="print">
            <a:extLst>
              <a:ext uri="{BEBA8EAE-BF5A-486C-A8C5-ECC9F3942E4B}">
                <a14:imgProps xmlns:a14="http://schemas.microsoft.com/office/drawing/2010/main">
                  <a14:imgLayer r:embed="rId8">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xmlns=""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xmlns="" id="{A2F1AAAC-C051-4A31-837B-4A9977722A44}"/>
              </a:ext>
            </a:extLst>
          </p:cNvPr>
          <p:cNvPicPr>
            <a:picLocks noChangeAspect="1" noChangeArrowheads="1"/>
          </p:cNvPicPr>
          <p:nvPr userDrawn="1"/>
        </p:nvPicPr>
        <p:blipFill>
          <a:blip r:embed="rId9"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xmlns="" id="{ADF34BDA-AFB4-4120-81EF-C0AB56D388CB}"/>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pic>
        <p:nvPicPr>
          <p:cNvPr id="31" name="Picture 30"/>
          <p:cNvPicPr>
            <a:picLocks noChangeAspect="1"/>
          </p:cNvPicPr>
          <p:nvPr userDrawn="1"/>
        </p:nvPicPr>
        <p:blipFill rotWithShape="1">
          <a:blip r:embed="rId10" cstate="print">
            <a:extLst>
              <a:ext uri="{28A0092B-C50C-407E-A947-70E740481C1C}">
                <a14:useLocalDpi xmlns:a14="http://schemas.microsoft.com/office/drawing/2010/main" val="0"/>
              </a:ext>
            </a:extLst>
          </a:blip>
          <a:srcRect l="4981" t="10725" r="4439" b="11492"/>
          <a:stretch/>
        </p:blipFill>
        <p:spPr>
          <a:xfrm>
            <a:off x="8236872" y="194986"/>
            <a:ext cx="3313045" cy="1285461"/>
          </a:xfrm>
          <a:prstGeom prst="rect">
            <a:avLst/>
          </a:prstGeom>
        </p:spPr>
      </p:pic>
    </p:spTree>
    <p:extLst>
      <p:ext uri="{BB962C8B-B14F-4D97-AF65-F5344CB8AC3E}">
        <p14:creationId xmlns:p14="http://schemas.microsoft.com/office/powerpoint/2010/main" val="11705025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 Logo on BR">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DC6F4971-704E-42EF-A852-52D75741FB7C}"/>
              </a:ext>
            </a:extLst>
          </p:cNvPr>
          <p:cNvSpPr>
            <a:spLocks noGrp="1"/>
          </p:cNvSpPr>
          <p:nvPr>
            <p:ph idx="1"/>
          </p:nvPr>
        </p:nvSpPr>
        <p:spPr>
          <a:xfrm>
            <a:off x="131180" y="863444"/>
            <a:ext cx="11929641" cy="5590565"/>
          </a:xfrm>
        </p:spPr>
        <p:txBody>
          <a:bodyPr>
            <a:noAutofit/>
          </a:bodyPr>
          <a:lstStyle>
            <a:lvl1pPr marL="265113" indent="-265113" algn="just">
              <a:buClr>
                <a:schemeClr val="accent6"/>
              </a:buClr>
              <a:buFont typeface="Wingdings 3" panose="05040102010807070707" pitchFamily="18" charset="2"/>
              <a:buChar char=""/>
              <a:defRPr sz="2400">
                <a:solidFill>
                  <a:schemeClr val="tx1"/>
                </a:solidFill>
              </a:defRPr>
            </a:lvl1pPr>
            <a:lvl2pPr marL="809625" indent="-352425" algn="just">
              <a:buClr>
                <a:schemeClr val="accent6"/>
              </a:buClr>
              <a:buFont typeface="Wingdings 3" panose="05040102010807070707" pitchFamily="18" charset="2"/>
              <a:buChar char=""/>
              <a:defRPr sz="2000">
                <a:solidFill>
                  <a:schemeClr val="tx1"/>
                </a:solidFill>
              </a:defRPr>
            </a:lvl2pPr>
            <a:lvl3pPr marL="1143000" indent="-228600" algn="just">
              <a:buClr>
                <a:schemeClr val="accent6"/>
              </a:buClr>
              <a:buFont typeface="Wingdings" panose="05000000000000000000" pitchFamily="2" charset="2"/>
              <a:buChar char="§"/>
              <a:defRPr sz="1800">
                <a:solidFill>
                  <a:schemeClr val="tx1"/>
                </a:solidFill>
              </a:defRPr>
            </a:lvl3pPr>
            <a:lvl4pPr algn="just">
              <a:buClr>
                <a:schemeClr val="accent6"/>
              </a:buClr>
              <a:defRPr sz="1600">
                <a:solidFill>
                  <a:schemeClr val="tx1"/>
                </a:solidFill>
              </a:defRPr>
            </a:lvl4pPr>
            <a:lvl5pPr algn="just">
              <a:buClr>
                <a:schemeClr val="accent6"/>
              </a:buClr>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Rectangle: Rounded Corners 16">
            <a:extLst>
              <a:ext uri="{FF2B5EF4-FFF2-40B4-BE49-F238E27FC236}">
                <a16:creationId xmlns:a16="http://schemas.microsoft.com/office/drawing/2014/main" xmlns="" id="{7CD05EDD-7D4D-4F15-B3BB-F4E2E35E1780}"/>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Date Placeholder 1">
            <a:extLst>
              <a:ext uri="{FF2B5EF4-FFF2-40B4-BE49-F238E27FC236}">
                <a16:creationId xmlns:a16="http://schemas.microsoft.com/office/drawing/2014/main" xmlns="" id="{CA463A36-7025-4394-9467-8A3EC3425B00}"/>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Naimish R. Vadodariya</a:t>
            </a:r>
          </a:p>
        </p:txBody>
      </p:sp>
      <p:sp>
        <p:nvSpPr>
          <p:cNvPr id="22" name="Footer Placeholder 2">
            <a:extLst>
              <a:ext uri="{FF2B5EF4-FFF2-40B4-BE49-F238E27FC236}">
                <a16:creationId xmlns:a16="http://schemas.microsoft.com/office/drawing/2014/main" xmlns="" id="{BF2BE79E-EA17-4AB9-8CB5-714A52A6B2F5}"/>
              </a:ext>
            </a:extLst>
          </p:cNvPr>
          <p:cNvSpPr txBox="1">
            <a:spLocks/>
          </p:cNvSpPr>
          <p:nvPr userDrawn="1"/>
        </p:nvSpPr>
        <p:spPr>
          <a:xfrm>
            <a:off x="4038600" y="6604000"/>
            <a:ext cx="4728882" cy="25512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solidFill>
                  <a:schemeClr val="tx1">
                    <a:lumMod val="90000"/>
                    <a:lumOff val="10000"/>
                  </a:schemeClr>
                </a:solidFill>
                <a:latin typeface="Roboto Condensed Light" panose="02000000000000000000" pitchFamily="2" charset="0"/>
                <a:ea typeface="Roboto Condensed Light" panose="02000000000000000000" pitchFamily="2" charset="0"/>
              </a:rPr>
              <a:t>#2101CS611 (Advanced Dot Net)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Unit </a:t>
            </a:r>
            <a:r>
              <a:rPr lang="en-US" dirty="0" smtClean="0">
                <a:solidFill>
                  <a:schemeClr val="tx1">
                    <a:lumMod val="90000"/>
                    <a:lumOff val="10000"/>
                  </a:schemeClr>
                </a:solidFill>
                <a:latin typeface="Roboto Condensed Light" panose="02000000000000000000" pitchFamily="2" charset="0"/>
                <a:ea typeface="Roboto Condensed Light" panose="02000000000000000000" pitchFamily="2" charset="0"/>
              </a:rPr>
              <a:t>1 </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a:t>
            </a:r>
            <a:r>
              <a:rPr lang="en-US" dirty="0" smtClean="0">
                <a:solidFill>
                  <a:schemeClr val="tx1">
                    <a:lumMod val="90000"/>
                    <a:lumOff val="10000"/>
                  </a:schemeClr>
                </a:solidFill>
                <a:latin typeface="Roboto Condensed Light" panose="02000000000000000000" pitchFamily="2" charset="0"/>
                <a:ea typeface="Roboto Condensed Light" panose="02000000000000000000" pitchFamily="2" charset="0"/>
              </a:rPr>
              <a:t>Introduction to Web API</a:t>
            </a:r>
            <a:endParaRPr lang="en-US" dirty="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
        <p:nvSpPr>
          <p:cNvPr id="23" name="Slide Number Placeholder 3">
            <a:extLst>
              <a:ext uri="{FF2B5EF4-FFF2-40B4-BE49-F238E27FC236}">
                <a16:creationId xmlns:a16="http://schemas.microsoft.com/office/drawing/2014/main" xmlns="" id="{FE084249-8DB7-4B0A-AA7A-A1A407FC0773}"/>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pic>
        <p:nvPicPr>
          <p:cNvPr id="18" name="Shape 56">
            <a:extLst>
              <a:ext uri="{FF2B5EF4-FFF2-40B4-BE49-F238E27FC236}">
                <a16:creationId xmlns:a16="http://schemas.microsoft.com/office/drawing/2014/main" xmlns="" id="{ACB01872-4321-4181-A609-1C503C074C10}"/>
              </a:ext>
            </a:extLst>
          </p:cNvPr>
          <p:cNvPicPr preferRelativeResize="0"/>
          <p:nvPr userDrawn="1"/>
        </p:nvPicPr>
        <p:blipFill rotWithShape="1">
          <a:blip r:embed="rId2">
            <a:alphaModFix/>
          </a:blip>
          <a:srcRect t="86739" r="1768" b="3535"/>
          <a:stretch/>
        </p:blipFill>
        <p:spPr>
          <a:xfrm>
            <a:off x="0" y="0"/>
            <a:ext cx="12192000" cy="711201"/>
          </a:xfrm>
          <a:prstGeom prst="rect">
            <a:avLst/>
          </a:prstGeom>
          <a:noFill/>
          <a:ln>
            <a:noFill/>
          </a:ln>
          <a:effectLst/>
        </p:spPr>
      </p:pic>
      <p:sp>
        <p:nvSpPr>
          <p:cNvPr id="2" name="Title 1">
            <a:extLst>
              <a:ext uri="{FF2B5EF4-FFF2-40B4-BE49-F238E27FC236}">
                <a16:creationId xmlns:a16="http://schemas.microsoft.com/office/drawing/2014/main" xmlns="" id="{D5CD07E8-CBAA-45BA-85CF-1233D4AA86C9}"/>
              </a:ext>
            </a:extLst>
          </p:cNvPr>
          <p:cNvSpPr>
            <a:spLocks noGrp="1"/>
          </p:cNvSpPr>
          <p:nvPr>
            <p:ph type="title"/>
          </p:nvPr>
        </p:nvSpPr>
        <p:spPr>
          <a:xfrm>
            <a:off x="0" y="1"/>
            <a:ext cx="12192000" cy="711200"/>
          </a:xfrm>
          <a:solidFill>
            <a:srgbClr val="C0C0C0">
              <a:alpha val="50000"/>
            </a:srgbClr>
          </a:solidFill>
          <a:ln>
            <a:noFill/>
          </a:ln>
        </p:spPr>
        <p:txBody>
          <a:bodyPr lIns="216000" tIns="108000" rIns="216000" bIns="108000">
            <a:normAutofit/>
          </a:bodyPr>
          <a:lstStyle>
            <a:lvl1pPr>
              <a:defRPr lang="en-US" sz="3400" b="1" kern="1200" dirty="0">
                <a:solidFill>
                  <a:schemeClr val="tx1">
                    <a:lumMod val="90000"/>
                    <a:lumOff val="10000"/>
                  </a:schemeClr>
                </a:solidFill>
                <a:effectLst/>
                <a:latin typeface="+mj-lt"/>
                <a:ea typeface="+mj-ea"/>
                <a:cs typeface="+mj-cs"/>
              </a:defRPr>
            </a:lvl1pPr>
          </a:lstStyle>
          <a:p>
            <a:r>
              <a:rPr lang="en-US" dirty="0"/>
              <a:t>Click to edit Master title style</a:t>
            </a:r>
          </a:p>
        </p:txBody>
      </p:sp>
      <p:cxnSp>
        <p:nvCxnSpPr>
          <p:cNvPr id="20" name="Straight Connector 19">
            <a:extLst>
              <a:ext uri="{FF2B5EF4-FFF2-40B4-BE49-F238E27FC236}">
                <a16:creationId xmlns:a16="http://schemas.microsoft.com/office/drawing/2014/main" xmlns="" id="{05596C8C-2163-45E8-B709-8118C381771F}"/>
              </a:ext>
            </a:extLst>
          </p:cNvPr>
          <p:cNvCxnSpPr/>
          <p:nvPr userDrawn="1"/>
        </p:nvCxnSpPr>
        <p:spPr>
          <a:xfrm>
            <a:off x="0" y="711201"/>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xmlns="" id="{F86BF578-C91A-4942-95D5-11408C3CCACF}"/>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xmlns="" id="{8FD38B6F-D549-4D28-B5DA-3AF636652084}"/>
              </a:ext>
            </a:extLst>
          </p:cNvPr>
          <p:cNvGrpSpPr/>
          <p:nvPr userDrawn="1"/>
        </p:nvGrpSpPr>
        <p:grpSpPr>
          <a:xfrm>
            <a:off x="10357991" y="5976558"/>
            <a:ext cx="1649043" cy="501287"/>
            <a:chOff x="10721798" y="852808"/>
            <a:chExt cx="1339023" cy="407045"/>
          </a:xfrm>
        </p:grpSpPr>
        <p:pic>
          <p:nvPicPr>
            <p:cNvPr id="13" name="Picture 12">
              <a:extLst>
                <a:ext uri="{FF2B5EF4-FFF2-40B4-BE49-F238E27FC236}">
                  <a16:creationId xmlns:a16="http://schemas.microsoft.com/office/drawing/2014/main" xmlns="" id="{538C9597-8AB6-41B2-8903-FB3D0B47ADD5}"/>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721798" y="852808"/>
              <a:ext cx="1339022" cy="407045"/>
            </a:xfrm>
            <a:prstGeom prst="rect">
              <a:avLst/>
            </a:prstGeom>
          </p:spPr>
        </p:pic>
        <p:sp>
          <p:nvSpPr>
            <p:cNvPr id="15" name="Rectangle 14">
              <a:extLst>
                <a:ext uri="{FF2B5EF4-FFF2-40B4-BE49-F238E27FC236}">
                  <a16:creationId xmlns:a16="http://schemas.microsoft.com/office/drawing/2014/main" xmlns="" id="{0CB3A116-446D-49CC-96A6-7C8DB2B53F5A}"/>
                </a:ext>
              </a:extLst>
            </p:cNvPr>
            <p:cNvSpPr/>
            <p:nvPr userDrawn="1"/>
          </p:nvSpPr>
          <p:spPr>
            <a:xfrm>
              <a:off x="10721799" y="852808"/>
              <a:ext cx="1339022" cy="407044"/>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202761244"/>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 Logo on BL">
    <p:spTree>
      <p:nvGrpSpPr>
        <p:cNvPr id="1" name=""/>
        <p:cNvGrpSpPr/>
        <p:nvPr/>
      </p:nvGrpSpPr>
      <p:grpSpPr>
        <a:xfrm>
          <a:off x="0" y="0"/>
          <a:ext cx="0" cy="0"/>
          <a:chOff x="0" y="0"/>
          <a:chExt cx="0" cy="0"/>
        </a:xfrm>
      </p:grpSpPr>
      <p:pic>
        <p:nvPicPr>
          <p:cNvPr id="14" name="Picture 13"/>
          <p:cNvPicPr>
            <a:picLocks noChangeAspect="1"/>
          </p:cNvPicPr>
          <p:nvPr userDrawn="1"/>
        </p:nvPicPr>
        <p:blipFill rotWithShape="1">
          <a:blip r:embed="rId2" cstate="print">
            <a:extLst>
              <a:ext uri="{28A0092B-C50C-407E-A947-70E740481C1C}">
                <a14:useLocalDpi xmlns:a14="http://schemas.microsoft.com/office/drawing/2010/main" val="0"/>
              </a:ext>
            </a:extLst>
          </a:blip>
          <a:srcRect l="4981" t="10725" r="4439" b="11492"/>
          <a:stretch/>
        </p:blipFill>
        <p:spPr>
          <a:xfrm>
            <a:off x="131180" y="5712647"/>
            <a:ext cx="1910727" cy="741362"/>
          </a:xfrm>
          <a:prstGeom prst="rect">
            <a:avLst/>
          </a:prstGeom>
        </p:spPr>
      </p:pic>
      <p:sp>
        <p:nvSpPr>
          <p:cNvPr id="17" name="Rectangle: Rounded Corners 16">
            <a:extLst>
              <a:ext uri="{FF2B5EF4-FFF2-40B4-BE49-F238E27FC236}">
                <a16:creationId xmlns:a16="http://schemas.microsoft.com/office/drawing/2014/main" xmlns="" id="{7CD05EDD-7D4D-4F15-B3BB-F4E2E35E1780}"/>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Date Placeholder 1">
            <a:extLst>
              <a:ext uri="{FF2B5EF4-FFF2-40B4-BE49-F238E27FC236}">
                <a16:creationId xmlns:a16="http://schemas.microsoft.com/office/drawing/2014/main" xmlns="" id="{CA463A36-7025-4394-9467-8A3EC3425B00}"/>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a:t>
            </a:r>
            <a:r>
              <a:rPr lang="en-US" dirty="0" err="1">
                <a:solidFill>
                  <a:schemeClr val="tx1">
                    <a:lumMod val="90000"/>
                    <a:lumOff val="10000"/>
                  </a:schemeClr>
                </a:solidFill>
                <a:latin typeface="Roboto Condensed Light" panose="02000000000000000000" pitchFamily="2" charset="0"/>
                <a:ea typeface="Roboto Condensed Light" panose="02000000000000000000" pitchFamily="2" charset="0"/>
              </a:rPr>
              <a:t>Firoz</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A </a:t>
            </a:r>
            <a:r>
              <a:rPr lang="en-US" dirty="0" err="1">
                <a:solidFill>
                  <a:schemeClr val="tx1">
                    <a:lumMod val="90000"/>
                    <a:lumOff val="10000"/>
                  </a:schemeClr>
                </a:solidFill>
                <a:latin typeface="Roboto Condensed Light" panose="02000000000000000000" pitchFamily="2" charset="0"/>
                <a:ea typeface="Roboto Condensed Light" panose="02000000000000000000" pitchFamily="2" charset="0"/>
              </a:rPr>
              <a:t>Sherasiya</a:t>
            </a:r>
            <a:endParaRPr lang="en-US" dirty="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
        <p:nvSpPr>
          <p:cNvPr id="22" name="Footer Placeholder 2">
            <a:extLst>
              <a:ext uri="{FF2B5EF4-FFF2-40B4-BE49-F238E27FC236}">
                <a16:creationId xmlns:a16="http://schemas.microsoft.com/office/drawing/2014/main" xmlns="" id="{BF2BE79E-EA17-4AB9-8CB5-714A52A6B2F5}"/>
              </a:ext>
            </a:extLst>
          </p:cNvPr>
          <p:cNvSpPr txBox="1">
            <a:spLocks/>
          </p:cNvSpPr>
          <p:nvPr userDrawn="1"/>
        </p:nvSpPr>
        <p:spPr>
          <a:xfrm>
            <a:off x="4038600" y="6604000"/>
            <a:ext cx="4114800" cy="25512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21CS05101(DBMS)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Unit 1 – Introduction of DBMS</a:t>
            </a:r>
          </a:p>
        </p:txBody>
      </p:sp>
      <p:sp>
        <p:nvSpPr>
          <p:cNvPr id="23" name="Slide Number Placeholder 3">
            <a:extLst>
              <a:ext uri="{FF2B5EF4-FFF2-40B4-BE49-F238E27FC236}">
                <a16:creationId xmlns:a16="http://schemas.microsoft.com/office/drawing/2014/main" xmlns="" id="{FE084249-8DB7-4B0A-AA7A-A1A407FC0773}"/>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pic>
        <p:nvPicPr>
          <p:cNvPr id="18" name="Shape 56">
            <a:extLst>
              <a:ext uri="{FF2B5EF4-FFF2-40B4-BE49-F238E27FC236}">
                <a16:creationId xmlns:a16="http://schemas.microsoft.com/office/drawing/2014/main" xmlns="" id="{ACB01872-4321-4181-A609-1C503C074C10}"/>
              </a:ext>
            </a:extLst>
          </p:cNvPr>
          <p:cNvPicPr preferRelativeResize="0"/>
          <p:nvPr userDrawn="1"/>
        </p:nvPicPr>
        <p:blipFill rotWithShape="1">
          <a:blip r:embed="rId3">
            <a:alphaModFix/>
          </a:blip>
          <a:srcRect t="86739" r="1768" b="3535"/>
          <a:stretch/>
        </p:blipFill>
        <p:spPr>
          <a:xfrm>
            <a:off x="0" y="0"/>
            <a:ext cx="12192000" cy="711201"/>
          </a:xfrm>
          <a:prstGeom prst="rect">
            <a:avLst/>
          </a:prstGeom>
          <a:noFill/>
          <a:ln>
            <a:noFill/>
          </a:ln>
          <a:effectLst/>
        </p:spPr>
      </p:pic>
      <p:sp>
        <p:nvSpPr>
          <p:cNvPr id="2" name="Title 1">
            <a:extLst>
              <a:ext uri="{FF2B5EF4-FFF2-40B4-BE49-F238E27FC236}">
                <a16:creationId xmlns:a16="http://schemas.microsoft.com/office/drawing/2014/main" xmlns="" id="{D5CD07E8-CBAA-45BA-85CF-1233D4AA86C9}"/>
              </a:ext>
            </a:extLst>
          </p:cNvPr>
          <p:cNvSpPr>
            <a:spLocks noGrp="1"/>
          </p:cNvSpPr>
          <p:nvPr>
            <p:ph type="title"/>
          </p:nvPr>
        </p:nvSpPr>
        <p:spPr>
          <a:xfrm>
            <a:off x="0" y="1"/>
            <a:ext cx="12192000" cy="711200"/>
          </a:xfrm>
          <a:solidFill>
            <a:srgbClr val="C0C0C0">
              <a:alpha val="50000"/>
            </a:srgbClr>
          </a:solidFill>
          <a:ln>
            <a:noFill/>
          </a:ln>
        </p:spPr>
        <p:txBody>
          <a:bodyPr lIns="216000" tIns="108000" rIns="216000" bIns="108000">
            <a:normAutofit/>
          </a:bodyPr>
          <a:lstStyle>
            <a:lvl1pPr>
              <a:defRPr lang="en-US" sz="3400" b="1" kern="1200" dirty="0">
                <a:solidFill>
                  <a:schemeClr val="tx1">
                    <a:lumMod val="90000"/>
                    <a:lumOff val="10000"/>
                  </a:schemeClr>
                </a:solidFill>
                <a:effectLst/>
                <a:latin typeface="+mj-lt"/>
                <a:ea typeface="+mj-ea"/>
                <a:cs typeface="+mj-cs"/>
              </a:defRPr>
            </a:lvl1pPr>
          </a:lstStyle>
          <a:p>
            <a:r>
              <a:rPr lang="en-US" dirty="0"/>
              <a:t>Click to edit Master title style</a:t>
            </a:r>
          </a:p>
        </p:txBody>
      </p:sp>
      <p:cxnSp>
        <p:nvCxnSpPr>
          <p:cNvPr id="20" name="Straight Connector 19">
            <a:extLst>
              <a:ext uri="{FF2B5EF4-FFF2-40B4-BE49-F238E27FC236}">
                <a16:creationId xmlns:a16="http://schemas.microsoft.com/office/drawing/2014/main" xmlns="" id="{05596C8C-2163-45E8-B709-8118C381771F}"/>
              </a:ext>
            </a:extLst>
          </p:cNvPr>
          <p:cNvCxnSpPr/>
          <p:nvPr userDrawn="1"/>
        </p:nvCxnSpPr>
        <p:spPr>
          <a:xfrm>
            <a:off x="0" y="711201"/>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xmlns="" id="{F86BF578-C91A-4942-95D5-11408C3CCACF}"/>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xmlns="" id="{DC6F4971-704E-42EF-A852-52D75741FB7C}"/>
              </a:ext>
            </a:extLst>
          </p:cNvPr>
          <p:cNvSpPr>
            <a:spLocks noGrp="1"/>
          </p:cNvSpPr>
          <p:nvPr>
            <p:ph idx="1"/>
          </p:nvPr>
        </p:nvSpPr>
        <p:spPr>
          <a:xfrm>
            <a:off x="131180" y="863444"/>
            <a:ext cx="11929641" cy="5590565"/>
          </a:xfrm>
        </p:spPr>
        <p:txBody>
          <a:bodyPr>
            <a:noAutofit/>
          </a:bodyPr>
          <a:lstStyle>
            <a:lvl1pPr marL="265113" indent="-265113" algn="just">
              <a:buClr>
                <a:schemeClr val="accent6"/>
              </a:buClr>
              <a:buFont typeface="Wingdings 3" panose="05040102010807070707" pitchFamily="18" charset="2"/>
              <a:buChar char=""/>
              <a:defRPr sz="2400">
                <a:solidFill>
                  <a:schemeClr val="tx1"/>
                </a:solidFill>
              </a:defRPr>
            </a:lvl1pPr>
            <a:lvl2pPr marL="809625" indent="-352425" algn="just">
              <a:buClr>
                <a:schemeClr val="accent6"/>
              </a:buClr>
              <a:buFont typeface="Wingdings 3" panose="05040102010807070707" pitchFamily="18" charset="2"/>
              <a:buChar char=""/>
              <a:defRPr sz="2000">
                <a:solidFill>
                  <a:schemeClr val="tx1"/>
                </a:solidFill>
              </a:defRPr>
            </a:lvl2pPr>
            <a:lvl3pPr marL="1143000" indent="-228600" algn="just">
              <a:buClr>
                <a:schemeClr val="accent6"/>
              </a:buClr>
              <a:buFont typeface="Wingdings" panose="05000000000000000000" pitchFamily="2" charset="2"/>
              <a:buChar char="§"/>
              <a:defRPr sz="1800">
                <a:solidFill>
                  <a:schemeClr val="tx1"/>
                </a:solidFill>
              </a:defRPr>
            </a:lvl3pPr>
            <a:lvl4pPr algn="just">
              <a:buClr>
                <a:schemeClr val="accent6"/>
              </a:buClr>
              <a:defRPr sz="1600">
                <a:solidFill>
                  <a:schemeClr val="tx1"/>
                </a:solidFill>
              </a:defRPr>
            </a:lvl4pPr>
            <a:lvl5pPr algn="just">
              <a:buClr>
                <a:schemeClr val="accent6"/>
              </a:buClr>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68628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xmlns="" id="{07171932-FFF4-4D27-9425-8CB5D27A92F2}"/>
              </a:ext>
            </a:extLst>
          </p:cNvPr>
          <p:cNvPicPr>
            <a:picLocks noChangeAspect="1"/>
          </p:cNvPicPr>
          <p:nvPr userDrawn="1"/>
        </p:nvPicPr>
        <p:blipFill rotWithShape="1">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r="11581" b="21180"/>
          <a:stretch/>
        </p:blipFill>
        <p:spPr>
          <a:xfrm rot="16200000">
            <a:off x="9807099" y="606901"/>
            <a:ext cx="2991808" cy="1778000"/>
          </a:xfrm>
          <a:prstGeom prst="rect">
            <a:avLst/>
          </a:prstGeom>
        </p:spPr>
      </p:pic>
      <p:pic>
        <p:nvPicPr>
          <p:cNvPr id="12" name="Picture 11">
            <a:extLst>
              <a:ext uri="{FF2B5EF4-FFF2-40B4-BE49-F238E27FC236}">
                <a16:creationId xmlns:a16="http://schemas.microsoft.com/office/drawing/2014/main" xmlns="" id="{1639DF2A-5426-428D-B32D-78E9191D8A0C}"/>
              </a:ext>
            </a:extLst>
          </p:cNvPr>
          <p:cNvPicPr>
            <a:picLocks noChangeAspect="1"/>
          </p:cNvPicPr>
          <p:nvPr userDrawn="1"/>
        </p:nvPicPr>
        <p:blipFill rotWithShape="1">
          <a:blip r:embed="rId3" cstate="print">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rcRect l="79646" t="18062" r="2731" b="17724"/>
          <a:stretch/>
        </p:blipFill>
        <p:spPr>
          <a:xfrm>
            <a:off x="0" y="401568"/>
            <a:ext cx="543946" cy="772151"/>
          </a:xfrm>
          <a:prstGeom prst="rect">
            <a:avLst/>
          </a:prstGeom>
        </p:spPr>
      </p:pic>
      <p:sp>
        <p:nvSpPr>
          <p:cNvPr id="2" name="Title 1">
            <a:extLst>
              <a:ext uri="{FF2B5EF4-FFF2-40B4-BE49-F238E27FC236}">
                <a16:creationId xmlns:a16="http://schemas.microsoft.com/office/drawing/2014/main" xmlns="" id="{6B8C6168-C8A4-4660-9D38-045657B80D09}"/>
              </a:ext>
            </a:extLst>
          </p:cNvPr>
          <p:cNvSpPr>
            <a:spLocks noGrp="1"/>
          </p:cNvSpPr>
          <p:nvPr>
            <p:ph type="title" hasCustomPrompt="1"/>
          </p:nvPr>
        </p:nvSpPr>
        <p:spPr>
          <a:xfrm>
            <a:off x="831850" y="1709738"/>
            <a:ext cx="10515600" cy="2852737"/>
          </a:xfrm>
        </p:spPr>
        <p:txBody>
          <a:bodyPr anchor="b">
            <a:normAutofit/>
          </a:bodyPr>
          <a:lstStyle>
            <a:lvl1pPr>
              <a:defRPr lang="en-US" sz="6000" b="1" kern="1200" dirty="0">
                <a:gradFill flip="none" rotWithShape="1">
                  <a:gsLst>
                    <a:gs pos="0">
                      <a:srgbClr val="1D3064"/>
                    </a:gs>
                    <a:gs pos="100000">
                      <a:schemeClr val="tx2"/>
                    </a:gs>
                  </a:gsLst>
                  <a:lin ang="0" scaled="1"/>
                  <a:tileRect/>
                </a:gradFill>
                <a:effectLst/>
                <a:latin typeface="+mn-lt"/>
                <a:ea typeface="+mn-ea"/>
                <a:cs typeface="+mn-cs"/>
              </a:defRPr>
            </a:lvl1pPr>
          </a:lstStyle>
          <a:p>
            <a:r>
              <a:rPr lang="en-US" dirty="0"/>
              <a:t>Write here Section Title</a:t>
            </a:r>
          </a:p>
        </p:txBody>
      </p:sp>
      <p:sp>
        <p:nvSpPr>
          <p:cNvPr id="3" name="Text Placeholder 2">
            <a:extLst>
              <a:ext uri="{FF2B5EF4-FFF2-40B4-BE49-F238E27FC236}">
                <a16:creationId xmlns:a16="http://schemas.microsoft.com/office/drawing/2014/main" xmlns="" id="{566C89DA-344D-4448-822C-2826084EF127}"/>
              </a:ext>
            </a:extLst>
          </p:cNvPr>
          <p:cNvSpPr>
            <a:spLocks noGrp="1"/>
          </p:cNvSpPr>
          <p:nvPr>
            <p:ph type="body" idx="1" hasCustomPrompt="1"/>
          </p:nvPr>
        </p:nvSpPr>
        <p:spPr>
          <a:xfrm>
            <a:off x="831850" y="4589463"/>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Write here Section Subtitle</a:t>
            </a:r>
          </a:p>
        </p:txBody>
      </p:sp>
      <p:sp>
        <p:nvSpPr>
          <p:cNvPr id="10" name="Freeform 17">
            <a:extLst>
              <a:ext uri="{FF2B5EF4-FFF2-40B4-BE49-F238E27FC236}">
                <a16:creationId xmlns:a16="http://schemas.microsoft.com/office/drawing/2014/main" xmlns=""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chemeClr val="accent6">
                  <a:lumMod val="50000"/>
                </a:schemeClr>
              </a:gs>
              <a:gs pos="100000">
                <a:schemeClr val="accent6"/>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grpSp>
        <p:nvGrpSpPr>
          <p:cNvPr id="14" name="Group 13">
            <a:extLst>
              <a:ext uri="{FF2B5EF4-FFF2-40B4-BE49-F238E27FC236}">
                <a16:creationId xmlns:a16="http://schemas.microsoft.com/office/drawing/2014/main" xmlns="" id="{AE04132C-088A-4457-A3C3-1DC6427585FC}"/>
              </a:ext>
            </a:extLst>
          </p:cNvPr>
          <p:cNvGrpSpPr/>
          <p:nvPr userDrawn="1"/>
        </p:nvGrpSpPr>
        <p:grpSpPr>
          <a:xfrm>
            <a:off x="10677938" y="6350844"/>
            <a:ext cx="1339023" cy="407045"/>
            <a:chOff x="10721798" y="852808"/>
            <a:chExt cx="1339023" cy="407045"/>
          </a:xfrm>
        </p:grpSpPr>
        <p:pic>
          <p:nvPicPr>
            <p:cNvPr id="15" name="Picture 14">
              <a:extLst>
                <a:ext uri="{FF2B5EF4-FFF2-40B4-BE49-F238E27FC236}">
                  <a16:creationId xmlns:a16="http://schemas.microsoft.com/office/drawing/2014/main" xmlns="" id="{B49C31A0-0173-45C3-B715-F73A797EA64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0721798" y="852808"/>
              <a:ext cx="1339022" cy="407045"/>
            </a:xfrm>
            <a:prstGeom prst="rect">
              <a:avLst/>
            </a:prstGeom>
          </p:spPr>
        </p:pic>
        <p:sp>
          <p:nvSpPr>
            <p:cNvPr id="17" name="Rectangle 16">
              <a:extLst>
                <a:ext uri="{FF2B5EF4-FFF2-40B4-BE49-F238E27FC236}">
                  <a16:creationId xmlns:a16="http://schemas.microsoft.com/office/drawing/2014/main" xmlns="" id="{26EB3A16-1B2C-44F3-A559-3929B9A2E162}"/>
                </a:ext>
              </a:extLst>
            </p:cNvPr>
            <p:cNvSpPr/>
            <p:nvPr userDrawn="1"/>
          </p:nvSpPr>
          <p:spPr>
            <a:xfrm>
              <a:off x="10721799" y="852808"/>
              <a:ext cx="1339022" cy="407044"/>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0016929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lanck - Logo on TR">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xmlns="" id="{5D17CCA1-DDAA-4D6C-AAE4-2ECFF46CFEAB}"/>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Date Placeholder 1">
            <a:extLst>
              <a:ext uri="{FF2B5EF4-FFF2-40B4-BE49-F238E27FC236}">
                <a16:creationId xmlns:a16="http://schemas.microsoft.com/office/drawing/2014/main" xmlns="" id="{F2FD45BD-9964-4102-8DE9-72CDDDD20A49}"/>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Jay R </a:t>
            </a:r>
            <a:r>
              <a:rPr lang="en-US" dirty="0" err="1">
                <a:solidFill>
                  <a:schemeClr val="tx1">
                    <a:lumMod val="90000"/>
                    <a:lumOff val="10000"/>
                  </a:schemeClr>
                </a:solidFill>
                <a:latin typeface="Roboto Condensed Light" panose="02000000000000000000" pitchFamily="2" charset="0"/>
                <a:ea typeface="Roboto Condensed Light" panose="02000000000000000000" pitchFamily="2" charset="0"/>
              </a:rPr>
              <a:t>Dhamsaniya</a:t>
            </a:r>
            <a:endParaRPr lang="en-US" dirty="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
        <p:nvSpPr>
          <p:cNvPr id="17" name="Footer Placeholder 2">
            <a:extLst>
              <a:ext uri="{FF2B5EF4-FFF2-40B4-BE49-F238E27FC236}">
                <a16:creationId xmlns:a16="http://schemas.microsoft.com/office/drawing/2014/main" xmlns="" id="{59055D82-7978-44A5-82D1-0A4E00B382BF}"/>
              </a:ext>
            </a:extLst>
          </p:cNvPr>
          <p:cNvSpPr txBox="1">
            <a:spLocks/>
          </p:cNvSpPr>
          <p:nvPr userDrawn="1"/>
        </p:nvSpPr>
        <p:spPr>
          <a:xfrm>
            <a:off x="4038600" y="6604000"/>
            <a:ext cx="4114800" cy="25512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#3130006 (PS)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Unit 1 – Basic Probability</a:t>
            </a:r>
          </a:p>
        </p:txBody>
      </p:sp>
      <p:sp>
        <p:nvSpPr>
          <p:cNvPr id="18" name="Slide Number Placeholder 3">
            <a:extLst>
              <a:ext uri="{FF2B5EF4-FFF2-40B4-BE49-F238E27FC236}">
                <a16:creationId xmlns:a16="http://schemas.microsoft.com/office/drawing/2014/main" xmlns="" id="{32768103-D8F5-4649-8107-E4B3B8C554BB}"/>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cxnSp>
        <p:nvCxnSpPr>
          <p:cNvPr id="22" name="Straight Connector 21">
            <a:extLst>
              <a:ext uri="{FF2B5EF4-FFF2-40B4-BE49-F238E27FC236}">
                <a16:creationId xmlns:a16="http://schemas.microsoft.com/office/drawing/2014/main" xmlns="" id="{86C86632-7EFD-4A64-85B1-0CE7D13E0C97}"/>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xmlns="" id="{8FD38B6F-D549-4D28-B5DA-3AF636652084}"/>
              </a:ext>
            </a:extLst>
          </p:cNvPr>
          <p:cNvGrpSpPr/>
          <p:nvPr userDrawn="1"/>
        </p:nvGrpSpPr>
        <p:grpSpPr>
          <a:xfrm>
            <a:off x="10357991" y="105840"/>
            <a:ext cx="1649043" cy="501287"/>
            <a:chOff x="10721798" y="852808"/>
            <a:chExt cx="1339023" cy="407045"/>
          </a:xfrm>
        </p:grpSpPr>
        <p:pic>
          <p:nvPicPr>
            <p:cNvPr id="9" name="Picture 8">
              <a:extLst>
                <a:ext uri="{FF2B5EF4-FFF2-40B4-BE49-F238E27FC236}">
                  <a16:creationId xmlns:a16="http://schemas.microsoft.com/office/drawing/2014/main" xmlns="" id="{538C9597-8AB6-41B2-8903-FB3D0B47ADD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21798" y="852808"/>
              <a:ext cx="1339022" cy="407045"/>
            </a:xfrm>
            <a:prstGeom prst="rect">
              <a:avLst/>
            </a:prstGeom>
          </p:spPr>
        </p:pic>
        <p:sp>
          <p:nvSpPr>
            <p:cNvPr id="10" name="Rectangle 9">
              <a:extLst>
                <a:ext uri="{FF2B5EF4-FFF2-40B4-BE49-F238E27FC236}">
                  <a16:creationId xmlns:a16="http://schemas.microsoft.com/office/drawing/2014/main" xmlns="" id="{0CB3A116-446D-49CC-96A6-7C8DB2B53F5A}"/>
                </a:ext>
              </a:extLst>
            </p:cNvPr>
            <p:cNvSpPr/>
            <p:nvPr userDrawn="1"/>
          </p:nvSpPr>
          <p:spPr>
            <a:xfrm>
              <a:off x="10721799" y="852808"/>
              <a:ext cx="1339022" cy="407044"/>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9719725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ck - Logo on BR">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xmlns="" id="{5D17CCA1-DDAA-4D6C-AAE4-2ECFF46CFEAB}"/>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Date Placeholder 1">
            <a:extLst>
              <a:ext uri="{FF2B5EF4-FFF2-40B4-BE49-F238E27FC236}">
                <a16:creationId xmlns:a16="http://schemas.microsoft.com/office/drawing/2014/main" xmlns="" id="{F2FD45BD-9964-4102-8DE9-72CDDDD20A49}"/>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Jay R </a:t>
            </a:r>
            <a:r>
              <a:rPr lang="en-US" dirty="0" err="1">
                <a:solidFill>
                  <a:schemeClr val="tx1">
                    <a:lumMod val="90000"/>
                    <a:lumOff val="10000"/>
                  </a:schemeClr>
                </a:solidFill>
                <a:latin typeface="Roboto Condensed Light" panose="02000000000000000000" pitchFamily="2" charset="0"/>
                <a:ea typeface="Roboto Condensed Light" panose="02000000000000000000" pitchFamily="2" charset="0"/>
              </a:rPr>
              <a:t>Dhamsaniya</a:t>
            </a:r>
            <a:endParaRPr lang="en-US" dirty="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
        <p:nvSpPr>
          <p:cNvPr id="17" name="Footer Placeholder 2">
            <a:extLst>
              <a:ext uri="{FF2B5EF4-FFF2-40B4-BE49-F238E27FC236}">
                <a16:creationId xmlns:a16="http://schemas.microsoft.com/office/drawing/2014/main" xmlns="" id="{59055D82-7978-44A5-82D1-0A4E00B382BF}"/>
              </a:ext>
            </a:extLst>
          </p:cNvPr>
          <p:cNvSpPr txBox="1">
            <a:spLocks/>
          </p:cNvSpPr>
          <p:nvPr userDrawn="1"/>
        </p:nvSpPr>
        <p:spPr>
          <a:xfrm>
            <a:off x="4038600" y="6604000"/>
            <a:ext cx="4114800" cy="25512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#3130006 (PS)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Unit 1 – Basic Probability</a:t>
            </a:r>
          </a:p>
        </p:txBody>
      </p:sp>
      <p:sp>
        <p:nvSpPr>
          <p:cNvPr id="18" name="Slide Number Placeholder 3">
            <a:extLst>
              <a:ext uri="{FF2B5EF4-FFF2-40B4-BE49-F238E27FC236}">
                <a16:creationId xmlns:a16="http://schemas.microsoft.com/office/drawing/2014/main" xmlns="" id="{32768103-D8F5-4649-8107-E4B3B8C554BB}"/>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cxnSp>
        <p:nvCxnSpPr>
          <p:cNvPr id="22" name="Straight Connector 21">
            <a:extLst>
              <a:ext uri="{FF2B5EF4-FFF2-40B4-BE49-F238E27FC236}">
                <a16:creationId xmlns:a16="http://schemas.microsoft.com/office/drawing/2014/main" xmlns="" id="{86C86632-7EFD-4A64-85B1-0CE7D13E0C97}"/>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xmlns="" id="{8FD38B6F-D549-4D28-B5DA-3AF636652084}"/>
              </a:ext>
            </a:extLst>
          </p:cNvPr>
          <p:cNvGrpSpPr/>
          <p:nvPr userDrawn="1"/>
        </p:nvGrpSpPr>
        <p:grpSpPr>
          <a:xfrm>
            <a:off x="10357991" y="5976558"/>
            <a:ext cx="1649043" cy="501287"/>
            <a:chOff x="10721798" y="852808"/>
            <a:chExt cx="1339023" cy="407045"/>
          </a:xfrm>
        </p:grpSpPr>
        <p:pic>
          <p:nvPicPr>
            <p:cNvPr id="9" name="Picture 8">
              <a:extLst>
                <a:ext uri="{FF2B5EF4-FFF2-40B4-BE49-F238E27FC236}">
                  <a16:creationId xmlns:a16="http://schemas.microsoft.com/office/drawing/2014/main" xmlns="" id="{538C9597-8AB6-41B2-8903-FB3D0B47ADD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21798" y="852808"/>
              <a:ext cx="1339022" cy="407045"/>
            </a:xfrm>
            <a:prstGeom prst="rect">
              <a:avLst/>
            </a:prstGeom>
          </p:spPr>
        </p:pic>
        <p:sp>
          <p:nvSpPr>
            <p:cNvPr id="10" name="Rectangle 9">
              <a:extLst>
                <a:ext uri="{FF2B5EF4-FFF2-40B4-BE49-F238E27FC236}">
                  <a16:creationId xmlns:a16="http://schemas.microsoft.com/office/drawing/2014/main" xmlns="" id="{0CB3A116-446D-49CC-96A6-7C8DB2B53F5A}"/>
                </a:ext>
              </a:extLst>
            </p:cNvPr>
            <p:cNvSpPr/>
            <p:nvPr userDrawn="1"/>
          </p:nvSpPr>
          <p:spPr>
            <a:xfrm>
              <a:off x="10721799" y="852808"/>
              <a:ext cx="1339022" cy="407044"/>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2062478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ck - Logo on BL">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xmlns="" id="{5D17CCA1-DDAA-4D6C-AAE4-2ECFF46CFEAB}"/>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Date Placeholder 1">
            <a:extLst>
              <a:ext uri="{FF2B5EF4-FFF2-40B4-BE49-F238E27FC236}">
                <a16:creationId xmlns:a16="http://schemas.microsoft.com/office/drawing/2014/main" xmlns="" id="{F2FD45BD-9964-4102-8DE9-72CDDDD20A49}"/>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Jay R </a:t>
            </a:r>
            <a:r>
              <a:rPr lang="en-US" dirty="0" err="1">
                <a:solidFill>
                  <a:schemeClr val="tx1">
                    <a:lumMod val="90000"/>
                    <a:lumOff val="10000"/>
                  </a:schemeClr>
                </a:solidFill>
                <a:latin typeface="Roboto Condensed Light" panose="02000000000000000000" pitchFamily="2" charset="0"/>
                <a:ea typeface="Roboto Condensed Light" panose="02000000000000000000" pitchFamily="2" charset="0"/>
              </a:rPr>
              <a:t>Dhamsaniya</a:t>
            </a:r>
            <a:endParaRPr lang="en-US" dirty="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
        <p:nvSpPr>
          <p:cNvPr id="17" name="Footer Placeholder 2">
            <a:extLst>
              <a:ext uri="{FF2B5EF4-FFF2-40B4-BE49-F238E27FC236}">
                <a16:creationId xmlns:a16="http://schemas.microsoft.com/office/drawing/2014/main" xmlns="" id="{59055D82-7978-44A5-82D1-0A4E00B382BF}"/>
              </a:ext>
            </a:extLst>
          </p:cNvPr>
          <p:cNvSpPr txBox="1">
            <a:spLocks/>
          </p:cNvSpPr>
          <p:nvPr userDrawn="1"/>
        </p:nvSpPr>
        <p:spPr>
          <a:xfrm>
            <a:off x="4038600" y="6604000"/>
            <a:ext cx="4114800" cy="25512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#3130006 (PS)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Unit 1 – Basic Probability</a:t>
            </a:r>
          </a:p>
        </p:txBody>
      </p:sp>
      <p:sp>
        <p:nvSpPr>
          <p:cNvPr id="18" name="Slide Number Placeholder 3">
            <a:extLst>
              <a:ext uri="{FF2B5EF4-FFF2-40B4-BE49-F238E27FC236}">
                <a16:creationId xmlns:a16="http://schemas.microsoft.com/office/drawing/2014/main" xmlns="" id="{32768103-D8F5-4649-8107-E4B3B8C554BB}"/>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cxnSp>
        <p:nvCxnSpPr>
          <p:cNvPr id="22" name="Straight Connector 21">
            <a:extLst>
              <a:ext uri="{FF2B5EF4-FFF2-40B4-BE49-F238E27FC236}">
                <a16:creationId xmlns:a16="http://schemas.microsoft.com/office/drawing/2014/main" xmlns="" id="{86C86632-7EFD-4A64-85B1-0CE7D13E0C97}"/>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xmlns="" id="{8FD38B6F-D549-4D28-B5DA-3AF636652084}"/>
              </a:ext>
            </a:extLst>
          </p:cNvPr>
          <p:cNvGrpSpPr/>
          <p:nvPr userDrawn="1"/>
        </p:nvGrpSpPr>
        <p:grpSpPr>
          <a:xfrm>
            <a:off x="127313" y="5993448"/>
            <a:ext cx="1649043" cy="501287"/>
            <a:chOff x="10721798" y="852808"/>
            <a:chExt cx="1339023" cy="407045"/>
          </a:xfrm>
        </p:grpSpPr>
        <p:pic>
          <p:nvPicPr>
            <p:cNvPr id="9" name="Picture 8">
              <a:extLst>
                <a:ext uri="{FF2B5EF4-FFF2-40B4-BE49-F238E27FC236}">
                  <a16:creationId xmlns:a16="http://schemas.microsoft.com/office/drawing/2014/main" xmlns="" id="{538C9597-8AB6-41B2-8903-FB3D0B47ADD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21798" y="852808"/>
              <a:ext cx="1339022" cy="407045"/>
            </a:xfrm>
            <a:prstGeom prst="rect">
              <a:avLst/>
            </a:prstGeom>
          </p:spPr>
        </p:pic>
        <p:sp>
          <p:nvSpPr>
            <p:cNvPr id="10" name="Rectangle 9">
              <a:extLst>
                <a:ext uri="{FF2B5EF4-FFF2-40B4-BE49-F238E27FC236}">
                  <a16:creationId xmlns:a16="http://schemas.microsoft.com/office/drawing/2014/main" xmlns="" id="{0CB3A116-446D-49CC-96A6-7C8DB2B53F5A}"/>
                </a:ext>
              </a:extLst>
            </p:cNvPr>
            <p:cNvSpPr/>
            <p:nvPr userDrawn="1"/>
          </p:nvSpPr>
          <p:spPr>
            <a:xfrm>
              <a:off x="10721799" y="852808"/>
              <a:ext cx="1339022" cy="407044"/>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2433145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mplete Blanc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23116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5BF5063B-909B-4A7F-B502-78022804391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xmlns="" id="{6027DDF1-16E2-4622-B8FD-0148CD5CE0F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827EA166-F18A-4D32-AA1F-AE475D49103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CD21B45-1703-4330-B544-825BD8F37AF2}" type="datetimeFigureOut">
              <a:rPr lang="en-US" smtClean="0"/>
              <a:t>1/9/2024</a:t>
            </a:fld>
            <a:endParaRPr lang="en-US"/>
          </a:p>
        </p:txBody>
      </p:sp>
      <p:sp>
        <p:nvSpPr>
          <p:cNvPr id="5" name="Footer Placeholder 4">
            <a:extLst>
              <a:ext uri="{FF2B5EF4-FFF2-40B4-BE49-F238E27FC236}">
                <a16:creationId xmlns:a16="http://schemas.microsoft.com/office/drawing/2014/main" xmlns="" id="{205C5379-5B41-4775-9279-F9F7608E662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xmlns="" id="{A1A4B342-6FD5-4BB7-B9AE-3C5081C089F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641F3C7-36DD-4595-AA08-2525D86280BD}" type="slidenum">
              <a:rPr lang="en-US" smtClean="0"/>
              <a:t>‹#›</a:t>
            </a:fld>
            <a:endParaRPr lang="en-US"/>
          </a:p>
        </p:txBody>
      </p:sp>
    </p:spTree>
    <p:extLst>
      <p:ext uri="{BB962C8B-B14F-4D97-AF65-F5344CB8AC3E}">
        <p14:creationId xmlns:p14="http://schemas.microsoft.com/office/powerpoint/2010/main" val="791954662"/>
      </p:ext>
    </p:extLst>
  </p:cSld>
  <p:clrMap bg1="lt1" tx1="dk1" bg2="lt2" tx2="dk2" accent1="accent1" accent2="accent2" accent3="accent3" accent4="accent4" accent5="accent5" accent6="accent6" hlink="hlink" folHlink="folHlink"/>
  <p:sldLayoutIdLst>
    <p:sldLayoutId id="2147483667" r:id="rId1"/>
    <p:sldLayoutId id="2147483670" r:id="rId2"/>
    <p:sldLayoutId id="2147483687" r:id="rId3"/>
    <p:sldLayoutId id="2147483688" r:id="rId4"/>
    <p:sldLayoutId id="2147483671" r:id="rId5"/>
    <p:sldLayoutId id="2147483672" r:id="rId6"/>
    <p:sldLayoutId id="2147483689" r:id="rId7"/>
    <p:sldLayoutId id="2147483690" r:id="rId8"/>
    <p:sldLayoutId id="2147483673" r:id="rId9"/>
    <p:sldLayoutId id="2147483693" r:id="rId10"/>
    <p:sldLayoutId id="2147483692" r:id="rId11"/>
    <p:sldLayoutId id="2147483691" r:id="rId12"/>
    <p:sldLayoutId id="2147483674" r:id="rId13"/>
    <p:sldLayoutId id="2147483676" r:id="rId14"/>
    <p:sldLayoutId id="2147483677" r:id="rId15"/>
    <p:sldLayoutId id="2147483678" r:id="rId16"/>
    <p:sldLayoutId id="2147483679" r:id="rId17"/>
    <p:sldLayoutId id="2147483681" r:id="rId18"/>
    <p:sldLayoutId id="2147483683" r:id="rId19"/>
    <p:sldLayoutId id="2147483682" r:id="rId20"/>
    <p:sldLayoutId id="2147483684" r:id="rId21"/>
    <p:sldLayoutId id="2147483685" r:id="rId22"/>
    <p:sldLayoutId id="2147483686" r:id="rId2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1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3.xml"/><Relationship Id="rId4" Type="http://schemas.openxmlformats.org/officeDocument/2006/relationships/image" Target="../media/image3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1.png"/><Relationship Id="rId1" Type="http://schemas.openxmlformats.org/officeDocument/2006/relationships/slideLayout" Target="../slideLayouts/slideLayout3.xml"/><Relationship Id="rId5" Type="http://schemas.openxmlformats.org/officeDocument/2006/relationships/image" Target="../media/image25.png"/><Relationship Id="rId4" Type="http://schemas.openxmlformats.org/officeDocument/2006/relationships/image" Target="../media/image24.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png"/><Relationship Id="rId1" Type="http://schemas.openxmlformats.org/officeDocument/2006/relationships/slideLayout" Target="../slideLayouts/slideLayout3.xml"/><Relationship Id="rId5" Type="http://schemas.openxmlformats.org/officeDocument/2006/relationships/image" Target="../media/image29.jpeg"/><Relationship Id="rId4" Type="http://schemas.openxmlformats.org/officeDocument/2006/relationships/image" Target="../media/image28.png"/></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1.png"/><Relationship Id="rId1" Type="http://schemas.openxmlformats.org/officeDocument/2006/relationships/slideLayout" Target="../slideLayouts/slideLayout3.xml"/><Relationship Id="rId5" Type="http://schemas.openxmlformats.org/officeDocument/2006/relationships/image" Target="../media/image25.png"/><Relationship Id="rId4" Type="http://schemas.openxmlformats.org/officeDocument/2006/relationships/image" Target="../media/image24.png"/></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1.png"/><Relationship Id="rId1" Type="http://schemas.openxmlformats.org/officeDocument/2006/relationships/slideLayout" Target="../slideLayouts/slideLayout3.xml"/><Relationship Id="rId5" Type="http://schemas.openxmlformats.org/officeDocument/2006/relationships/image" Target="../media/image25.png"/><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xmlns="" id="{03F305CB-DBE2-45D5-8D0B-92106F27C4BB}"/>
              </a:ext>
            </a:extLst>
          </p:cNvPr>
          <p:cNvSpPr>
            <a:spLocks noGrp="1"/>
          </p:cNvSpPr>
          <p:nvPr>
            <p:ph type="ctrTitle"/>
          </p:nvPr>
        </p:nvSpPr>
        <p:spPr>
          <a:xfrm>
            <a:off x="559490" y="1122364"/>
            <a:ext cx="7035300" cy="2992436"/>
          </a:xfrm>
        </p:spPr>
        <p:txBody>
          <a:bodyPr/>
          <a:lstStyle/>
          <a:p>
            <a:r>
              <a:rPr lang="en-US" sz="4800" b="0" dirty="0" smtClean="0">
                <a:latin typeface="Roboto Condensed Light" panose="02000000000000000000" pitchFamily="2" charset="0"/>
                <a:ea typeface="Roboto Condensed Light" panose="02000000000000000000" pitchFamily="2" charset="0"/>
              </a:rPr>
              <a:t>Unit-1</a:t>
            </a:r>
            <a:r>
              <a:rPr lang="en-US" dirty="0" smtClean="0"/>
              <a:t> </a:t>
            </a:r>
            <a:r>
              <a:rPr lang="en-US" dirty="0"/>
              <a:t/>
            </a:r>
            <a:br>
              <a:rPr lang="en-US" dirty="0"/>
            </a:br>
            <a:r>
              <a:rPr lang="en-US" dirty="0">
                <a:effectLst/>
              </a:rPr>
              <a:t>Introduction to </a:t>
            </a:r>
            <a:r>
              <a:rPr lang="en-US" dirty="0" smtClean="0">
                <a:effectLst/>
              </a:rPr>
              <a:t/>
            </a:r>
            <a:br>
              <a:rPr lang="en-US" dirty="0" smtClean="0">
                <a:effectLst/>
              </a:rPr>
            </a:br>
            <a:r>
              <a:rPr lang="en-US" dirty="0" smtClean="0">
                <a:effectLst/>
              </a:rPr>
              <a:t>Web </a:t>
            </a:r>
            <a:r>
              <a:rPr lang="en-US" dirty="0">
                <a:effectLst/>
              </a:rPr>
              <a:t>API</a:t>
            </a:r>
          </a:p>
        </p:txBody>
      </p:sp>
      <p:sp>
        <p:nvSpPr>
          <p:cNvPr id="10" name="Text Placeholder 9">
            <a:extLst>
              <a:ext uri="{FF2B5EF4-FFF2-40B4-BE49-F238E27FC236}">
                <a16:creationId xmlns:a16="http://schemas.microsoft.com/office/drawing/2014/main" xmlns="" id="{4F27F027-AAC9-4C88-B3AF-3C4A20BDDDA6}"/>
              </a:ext>
            </a:extLst>
          </p:cNvPr>
          <p:cNvSpPr>
            <a:spLocks noGrp="1"/>
          </p:cNvSpPr>
          <p:nvPr>
            <p:ph type="body" sz="quarter" idx="11"/>
          </p:nvPr>
        </p:nvSpPr>
        <p:spPr/>
        <p:txBody>
          <a:bodyPr/>
          <a:lstStyle/>
          <a:p>
            <a:r>
              <a:rPr lang="en-US" dirty="0"/>
              <a:t>Naimish.vadodariya@darshan.ac.in</a:t>
            </a:r>
          </a:p>
        </p:txBody>
      </p:sp>
      <p:sp>
        <p:nvSpPr>
          <p:cNvPr id="11" name="Text Placeholder 10">
            <a:extLst>
              <a:ext uri="{FF2B5EF4-FFF2-40B4-BE49-F238E27FC236}">
                <a16:creationId xmlns:a16="http://schemas.microsoft.com/office/drawing/2014/main" xmlns="" id="{59B646FF-BD32-4C5A-94AF-AC4347EADA2E}"/>
              </a:ext>
            </a:extLst>
          </p:cNvPr>
          <p:cNvSpPr>
            <a:spLocks noGrp="1"/>
          </p:cNvSpPr>
          <p:nvPr>
            <p:ph type="body" sz="quarter" idx="12"/>
          </p:nvPr>
        </p:nvSpPr>
        <p:spPr/>
        <p:txBody>
          <a:bodyPr/>
          <a:lstStyle/>
          <a:p>
            <a:r>
              <a:rPr lang="en-US" dirty="0"/>
              <a:t>8866215253</a:t>
            </a:r>
          </a:p>
        </p:txBody>
      </p:sp>
      <p:sp>
        <p:nvSpPr>
          <p:cNvPr id="12" name="Text Placeholder 11">
            <a:extLst>
              <a:ext uri="{FF2B5EF4-FFF2-40B4-BE49-F238E27FC236}">
                <a16:creationId xmlns:a16="http://schemas.microsoft.com/office/drawing/2014/main" xmlns="" id="{915CF252-06A8-43C0-BB69-DA7109EA62D1}"/>
              </a:ext>
            </a:extLst>
          </p:cNvPr>
          <p:cNvSpPr>
            <a:spLocks noGrp="1"/>
          </p:cNvSpPr>
          <p:nvPr>
            <p:ph type="body" sz="quarter" idx="13"/>
          </p:nvPr>
        </p:nvSpPr>
        <p:spPr>
          <a:xfrm>
            <a:off x="1837678" y="5537768"/>
            <a:ext cx="3840480" cy="290081"/>
          </a:xfrm>
        </p:spPr>
        <p:txBody>
          <a:bodyPr/>
          <a:lstStyle/>
          <a:p>
            <a:r>
              <a:rPr lang="en-US" dirty="0"/>
              <a:t>Computer Science &amp; Engineering Department</a:t>
            </a:r>
          </a:p>
        </p:txBody>
      </p:sp>
      <p:sp>
        <p:nvSpPr>
          <p:cNvPr id="13" name="Text Placeholder 12">
            <a:extLst>
              <a:ext uri="{FF2B5EF4-FFF2-40B4-BE49-F238E27FC236}">
                <a16:creationId xmlns:a16="http://schemas.microsoft.com/office/drawing/2014/main" xmlns="" id="{89F5B5F8-350F-4941-B9DE-36BF8B014803}"/>
              </a:ext>
            </a:extLst>
          </p:cNvPr>
          <p:cNvSpPr>
            <a:spLocks noGrp="1"/>
          </p:cNvSpPr>
          <p:nvPr>
            <p:ph type="body" sz="quarter" idx="14"/>
          </p:nvPr>
        </p:nvSpPr>
        <p:spPr/>
        <p:txBody>
          <a:bodyPr/>
          <a:lstStyle/>
          <a:p>
            <a:r>
              <a:rPr lang="en-US" dirty="0"/>
              <a:t>Prof. Naimish R. Vadodariya</a:t>
            </a:r>
          </a:p>
        </p:txBody>
      </p:sp>
      <p:sp>
        <p:nvSpPr>
          <p:cNvPr id="14" name="Text Placeholder 13">
            <a:extLst>
              <a:ext uri="{FF2B5EF4-FFF2-40B4-BE49-F238E27FC236}">
                <a16:creationId xmlns:a16="http://schemas.microsoft.com/office/drawing/2014/main" xmlns="" id="{E2AD8B6E-51EA-4A15-8752-4F221E5E02C5}"/>
              </a:ext>
            </a:extLst>
          </p:cNvPr>
          <p:cNvSpPr>
            <a:spLocks noGrp="1"/>
          </p:cNvSpPr>
          <p:nvPr>
            <p:ph type="body" sz="quarter" idx="16"/>
          </p:nvPr>
        </p:nvSpPr>
        <p:spPr/>
        <p:txBody>
          <a:bodyPr/>
          <a:lstStyle/>
          <a:p>
            <a:r>
              <a:rPr lang="en-US" b="1" dirty="0"/>
              <a:t>Advanced Dot </a:t>
            </a:r>
            <a:r>
              <a:rPr lang="en-US" b="1" dirty="0" smtClean="0"/>
              <a:t>Net</a:t>
            </a:r>
          </a:p>
          <a:p>
            <a:r>
              <a:rPr lang="en-US" dirty="0"/>
              <a:t>#</a:t>
            </a:r>
            <a:r>
              <a:rPr lang="en-US" dirty="0" smtClean="0"/>
              <a:t>2101CS611</a:t>
            </a:r>
            <a:endParaRPr lang="en-US" dirty="0"/>
          </a:p>
        </p:txBody>
      </p:sp>
      <p:pic>
        <p:nvPicPr>
          <p:cNvPr id="2" name="Picture Placeholder 1"/>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a:stretch/>
        </p:blipFill>
        <p:spPr>
          <a:xfrm>
            <a:off x="353569" y="5211251"/>
            <a:ext cx="1353599" cy="1353599"/>
          </a:xfrm>
        </p:spPr>
      </p:pic>
    </p:spTree>
    <p:extLst>
      <p:ext uri="{BB962C8B-B14F-4D97-AF65-F5344CB8AC3E}">
        <p14:creationId xmlns:p14="http://schemas.microsoft.com/office/powerpoint/2010/main" val="160083476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smtClean="0">
                <a:gradFill flip="none" rotWithShape="1">
                  <a:gsLst>
                    <a:gs pos="10000">
                      <a:schemeClr val="accent6">
                        <a:lumMod val="50000"/>
                      </a:schemeClr>
                    </a:gs>
                    <a:gs pos="100000">
                      <a:schemeClr val="accent6"/>
                    </a:gs>
                  </a:gsLst>
                  <a:lin ang="0" scaled="1"/>
                  <a:tileRect/>
                </a:gradFill>
              </a:rPr>
              <a:t>Advantages </a:t>
            </a:r>
            <a:r>
              <a:rPr lang="en-US" dirty="0">
                <a:gradFill flip="none" rotWithShape="1">
                  <a:gsLst>
                    <a:gs pos="10000">
                      <a:schemeClr val="accent6">
                        <a:lumMod val="50000"/>
                      </a:schemeClr>
                    </a:gs>
                    <a:gs pos="100000">
                      <a:schemeClr val="accent6"/>
                    </a:gs>
                  </a:gsLst>
                  <a:lin ang="0" scaled="1"/>
                  <a:tileRect/>
                </a:gradFill>
              </a:rPr>
              <a:t>Web </a:t>
            </a:r>
            <a:r>
              <a:rPr lang="en-US" dirty="0" smtClean="0">
                <a:gradFill flip="none" rotWithShape="1">
                  <a:gsLst>
                    <a:gs pos="10000">
                      <a:schemeClr val="accent6">
                        <a:lumMod val="50000"/>
                      </a:schemeClr>
                    </a:gs>
                    <a:gs pos="100000">
                      <a:schemeClr val="accent6"/>
                    </a:gs>
                  </a:gsLst>
                  <a:lin ang="0" scaled="1"/>
                  <a:tileRect/>
                </a:gradFill>
              </a:rPr>
              <a:t>APIs</a:t>
            </a:r>
            <a:endParaRPr lang="en-US" dirty="0">
              <a:gradFill flip="none" rotWithShape="1">
                <a:gsLst>
                  <a:gs pos="10000">
                    <a:schemeClr val="accent6">
                      <a:lumMod val="50000"/>
                    </a:schemeClr>
                  </a:gs>
                  <a:gs pos="100000">
                    <a:schemeClr val="accent6"/>
                  </a:gs>
                </a:gsLst>
                <a:lin ang="0" scaled="1"/>
                <a:tileRect/>
              </a:gradFill>
            </a:endParaRPr>
          </a:p>
        </p:txBody>
      </p:sp>
      <p:sp>
        <p:nvSpPr>
          <p:cNvPr id="5" name="Text Placeholder 4"/>
          <p:cNvSpPr>
            <a:spLocks noGrp="1"/>
          </p:cNvSpPr>
          <p:nvPr>
            <p:ph type="body" idx="1"/>
          </p:nvPr>
        </p:nvSpPr>
        <p:spPr/>
        <p:txBody>
          <a:bodyPr/>
          <a:lstStyle/>
          <a:p>
            <a:r>
              <a:rPr lang="en-US" dirty="0" smtClean="0"/>
              <a:t>Section - 3</a:t>
            </a:r>
            <a:endParaRPr lang="en-US" dirty="0"/>
          </a:p>
        </p:txBody>
      </p:sp>
    </p:spTree>
    <p:extLst>
      <p:ext uri="{BB962C8B-B14F-4D97-AF65-F5344CB8AC3E}">
        <p14:creationId xmlns:p14="http://schemas.microsoft.com/office/powerpoint/2010/main" val="376064172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fontAlgn="base"/>
            <a:r>
              <a:rPr lang="en-US" b="1" dirty="0"/>
              <a:t>Using Web API, we can avoid code </a:t>
            </a:r>
            <a:r>
              <a:rPr lang="en-US" b="1" dirty="0" smtClean="0"/>
              <a:t>duplication</a:t>
            </a:r>
            <a:endParaRPr lang="en-US" dirty="0" smtClean="0"/>
          </a:p>
          <a:p>
            <a:pPr lvl="1" fontAlgn="base"/>
            <a:r>
              <a:rPr lang="en-US" dirty="0" smtClean="0"/>
              <a:t>We </a:t>
            </a:r>
            <a:r>
              <a:rPr lang="en-US" dirty="0"/>
              <a:t>can write the logic in one place, i.e., in our Web API project, and all applications will use that logic.</a:t>
            </a:r>
          </a:p>
          <a:p>
            <a:pPr fontAlgn="base"/>
            <a:r>
              <a:rPr lang="en-US" b="1" dirty="0"/>
              <a:t>Extend Application </a:t>
            </a:r>
            <a:r>
              <a:rPr lang="en-US" b="1" dirty="0" smtClean="0"/>
              <a:t>Functionality</a:t>
            </a:r>
            <a:endParaRPr lang="en-US" dirty="0" smtClean="0"/>
          </a:p>
          <a:p>
            <a:pPr lvl="1" fontAlgn="base"/>
            <a:r>
              <a:rPr lang="en-US" dirty="0" smtClean="0"/>
              <a:t>Suppose</a:t>
            </a:r>
            <a:r>
              <a:rPr lang="en-US" dirty="0"/>
              <a:t>, first, we develop one website. </a:t>
            </a:r>
            <a:endParaRPr lang="en-US" dirty="0" smtClean="0"/>
          </a:p>
          <a:p>
            <a:pPr lvl="1" fontAlgn="base"/>
            <a:r>
              <a:rPr lang="en-US" dirty="0" smtClean="0"/>
              <a:t>Then</a:t>
            </a:r>
            <a:r>
              <a:rPr lang="en-US" dirty="0"/>
              <a:t>, we can extend and develop an Android App. </a:t>
            </a:r>
            <a:endParaRPr lang="en-US" dirty="0" smtClean="0"/>
          </a:p>
          <a:p>
            <a:pPr lvl="1" fontAlgn="base"/>
            <a:r>
              <a:rPr lang="en-US" dirty="0" smtClean="0"/>
              <a:t>Again</a:t>
            </a:r>
            <a:r>
              <a:rPr lang="en-US" dirty="0"/>
              <a:t>, in the future, if you want to add another type of application, we don’t have to write any logic.</a:t>
            </a:r>
          </a:p>
          <a:p>
            <a:pPr fontAlgn="base"/>
            <a:r>
              <a:rPr lang="en-US" b="1" dirty="0" smtClean="0"/>
              <a:t>Abstraction</a:t>
            </a:r>
            <a:r>
              <a:rPr lang="en-US" dirty="0"/>
              <a:t> </a:t>
            </a:r>
            <a:endParaRPr lang="en-US" dirty="0" smtClean="0"/>
          </a:p>
          <a:p>
            <a:pPr lvl="1" fontAlgn="base"/>
            <a:r>
              <a:rPr lang="en-US" dirty="0" smtClean="0"/>
              <a:t>We </a:t>
            </a:r>
            <a:r>
              <a:rPr lang="en-US" dirty="0"/>
              <a:t>have added an extra abstraction layer as we have written all the business logic in our Web API </a:t>
            </a:r>
            <a:r>
              <a:rPr lang="en-US" dirty="0" smtClean="0"/>
              <a:t>project.</a:t>
            </a:r>
          </a:p>
          <a:p>
            <a:pPr lvl="1" fontAlgn="base"/>
            <a:r>
              <a:rPr lang="en-US" dirty="0" smtClean="0"/>
              <a:t>The </a:t>
            </a:r>
            <a:r>
              <a:rPr lang="en-US" dirty="0"/>
              <a:t>logic we wrote in the Web API project will not be visible to the front-end developers.</a:t>
            </a:r>
          </a:p>
          <a:p>
            <a:pPr fontAlgn="base"/>
            <a:r>
              <a:rPr lang="en-US" b="1" dirty="0" smtClean="0"/>
              <a:t>Security</a:t>
            </a:r>
            <a:endParaRPr lang="en-US" dirty="0" smtClean="0"/>
          </a:p>
          <a:p>
            <a:pPr lvl="1" fontAlgn="base"/>
            <a:r>
              <a:rPr lang="en-US" dirty="0" smtClean="0"/>
              <a:t>None </a:t>
            </a:r>
            <a:r>
              <a:rPr lang="en-US" dirty="0"/>
              <a:t>of the applications can access the database directly, and hence it provides security.</a:t>
            </a:r>
          </a:p>
        </p:txBody>
      </p:sp>
      <p:sp>
        <p:nvSpPr>
          <p:cNvPr id="3" name="Title 2"/>
          <p:cNvSpPr>
            <a:spLocks noGrp="1"/>
          </p:cNvSpPr>
          <p:nvPr>
            <p:ph type="title"/>
          </p:nvPr>
        </p:nvSpPr>
        <p:spPr/>
        <p:txBody>
          <a:bodyPr/>
          <a:lstStyle/>
          <a:p>
            <a:r>
              <a:rPr lang="en-US" dirty="0"/>
              <a:t>Advantages Web APIs</a:t>
            </a:r>
          </a:p>
        </p:txBody>
      </p:sp>
    </p:spTree>
    <p:extLst>
      <p:ext uri="{BB962C8B-B14F-4D97-AF65-F5344CB8AC3E}">
        <p14:creationId xmlns:p14="http://schemas.microsoft.com/office/powerpoint/2010/main" val="1644317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smtClean="0">
                <a:gradFill flip="none" rotWithShape="1">
                  <a:gsLst>
                    <a:gs pos="10000">
                      <a:schemeClr val="accent6">
                        <a:lumMod val="50000"/>
                      </a:schemeClr>
                    </a:gs>
                    <a:gs pos="100000">
                      <a:schemeClr val="accent6"/>
                    </a:gs>
                  </a:gsLst>
                  <a:lin ang="0" scaled="1"/>
                  <a:tileRect/>
                </a:gradFill>
              </a:rPr>
              <a:t>Introduction to </a:t>
            </a:r>
            <a:r>
              <a:rPr lang="en-US" dirty="0">
                <a:gradFill flip="none" rotWithShape="1">
                  <a:gsLst>
                    <a:gs pos="10000">
                      <a:schemeClr val="accent6">
                        <a:lumMod val="50000"/>
                      </a:schemeClr>
                    </a:gs>
                    <a:gs pos="100000">
                      <a:schemeClr val="accent6"/>
                    </a:gs>
                  </a:gsLst>
                  <a:lin ang="0" scaled="1"/>
                  <a:tileRect/>
                </a:gradFill>
              </a:rPr>
              <a:t>Web </a:t>
            </a:r>
            <a:r>
              <a:rPr lang="en-US" dirty="0" smtClean="0">
                <a:gradFill flip="none" rotWithShape="1">
                  <a:gsLst>
                    <a:gs pos="10000">
                      <a:schemeClr val="accent6">
                        <a:lumMod val="50000"/>
                      </a:schemeClr>
                    </a:gs>
                    <a:gs pos="100000">
                      <a:schemeClr val="accent6"/>
                    </a:gs>
                  </a:gsLst>
                  <a:lin ang="0" scaled="1"/>
                  <a:tileRect/>
                </a:gradFill>
              </a:rPr>
              <a:t>APIs</a:t>
            </a:r>
            <a:endParaRPr lang="en-US" dirty="0">
              <a:gradFill flip="none" rotWithShape="1">
                <a:gsLst>
                  <a:gs pos="10000">
                    <a:schemeClr val="accent6">
                      <a:lumMod val="50000"/>
                    </a:schemeClr>
                  </a:gs>
                  <a:gs pos="100000">
                    <a:schemeClr val="accent6"/>
                  </a:gs>
                </a:gsLst>
                <a:lin ang="0" scaled="1"/>
                <a:tileRect/>
              </a:gradFill>
            </a:endParaRPr>
          </a:p>
        </p:txBody>
      </p:sp>
      <p:sp>
        <p:nvSpPr>
          <p:cNvPr id="5" name="Text Placeholder 4"/>
          <p:cNvSpPr>
            <a:spLocks noGrp="1"/>
          </p:cNvSpPr>
          <p:nvPr>
            <p:ph type="body" idx="1"/>
          </p:nvPr>
        </p:nvSpPr>
        <p:spPr/>
        <p:txBody>
          <a:bodyPr/>
          <a:lstStyle/>
          <a:p>
            <a:r>
              <a:rPr lang="en-US" dirty="0" smtClean="0"/>
              <a:t>Section - 4</a:t>
            </a:r>
            <a:endParaRPr lang="en-US" dirty="0"/>
          </a:p>
        </p:txBody>
      </p:sp>
    </p:spTree>
    <p:extLst>
      <p:ext uri="{BB962C8B-B14F-4D97-AF65-F5344CB8AC3E}">
        <p14:creationId xmlns:p14="http://schemas.microsoft.com/office/powerpoint/2010/main" val="332204495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fontAlgn="base"/>
            <a:r>
              <a:rPr lang="en-US" dirty="0"/>
              <a:t>API stands for </a:t>
            </a:r>
            <a:r>
              <a:rPr lang="en-US" b="1" dirty="0"/>
              <a:t>Application Programming Interface</a:t>
            </a:r>
            <a:r>
              <a:rPr lang="en-US" dirty="0"/>
              <a:t>. </a:t>
            </a:r>
            <a:endParaRPr lang="en-US" dirty="0" smtClean="0"/>
          </a:p>
          <a:p>
            <a:pPr fontAlgn="base"/>
            <a:r>
              <a:rPr lang="en-US" dirty="0" smtClean="0"/>
              <a:t>Web </a:t>
            </a:r>
            <a:r>
              <a:rPr lang="en-US" dirty="0"/>
              <a:t>API is a concept (not a technology) that </a:t>
            </a:r>
            <a:r>
              <a:rPr lang="en-US" b="1" dirty="0"/>
              <a:t>works on the HTTP Protocol</a:t>
            </a:r>
            <a:r>
              <a:rPr lang="en-US" dirty="0"/>
              <a:t>, and it is used to extend the functionality of an application</a:t>
            </a:r>
            <a:r>
              <a:rPr lang="en-US" dirty="0" smtClean="0"/>
              <a:t>.</a:t>
            </a:r>
          </a:p>
          <a:p>
            <a:pPr fontAlgn="base"/>
            <a:r>
              <a:rPr lang="en-US" dirty="0"/>
              <a:t>A Web API, or Web Application Programming Interface, is a set of rules and protocols that allows </a:t>
            </a:r>
            <a:r>
              <a:rPr lang="en-US" b="1" dirty="0"/>
              <a:t>different software applications to communicate with each other over the internet </a:t>
            </a:r>
            <a:r>
              <a:rPr lang="en-US" dirty="0"/>
              <a:t>or a network. </a:t>
            </a:r>
            <a:endParaRPr lang="en-US" dirty="0" smtClean="0"/>
          </a:p>
          <a:p>
            <a:pPr fontAlgn="base"/>
            <a:r>
              <a:rPr lang="en-US" dirty="0" smtClean="0"/>
              <a:t>It </a:t>
            </a:r>
            <a:r>
              <a:rPr lang="en-US" dirty="0"/>
              <a:t>enables the </a:t>
            </a:r>
            <a:r>
              <a:rPr lang="en-US" b="1" dirty="0"/>
              <a:t>exchange of data and functionality between various systems</a:t>
            </a:r>
            <a:r>
              <a:rPr lang="en-US" dirty="0"/>
              <a:t>, often using HTTP (Hypertext Transfer Protocol) as the communication protocol</a:t>
            </a:r>
            <a:r>
              <a:rPr lang="en-US" dirty="0" smtClean="0"/>
              <a:t>.</a:t>
            </a:r>
          </a:p>
          <a:p>
            <a:pPr fontAlgn="base"/>
            <a:r>
              <a:rPr lang="en-US" dirty="0" smtClean="0"/>
              <a:t>Web </a:t>
            </a:r>
            <a:r>
              <a:rPr lang="en-US" dirty="0"/>
              <a:t>APIs are a fundamental building block of modern web applications and services and are commonly used to </a:t>
            </a:r>
            <a:r>
              <a:rPr lang="en-US" b="1" dirty="0"/>
              <a:t>enable integration and interaction between different software components</a:t>
            </a:r>
            <a:r>
              <a:rPr lang="en-US" dirty="0"/>
              <a:t>.</a:t>
            </a:r>
          </a:p>
        </p:txBody>
      </p:sp>
      <p:sp>
        <p:nvSpPr>
          <p:cNvPr id="3" name="Title 2"/>
          <p:cNvSpPr>
            <a:spLocks noGrp="1"/>
          </p:cNvSpPr>
          <p:nvPr>
            <p:ph type="title"/>
          </p:nvPr>
        </p:nvSpPr>
        <p:spPr/>
        <p:txBody>
          <a:bodyPr/>
          <a:lstStyle/>
          <a:p>
            <a:r>
              <a:rPr lang="en-US" dirty="0"/>
              <a:t>Introduction to Web APIs</a:t>
            </a:r>
          </a:p>
        </p:txBody>
      </p:sp>
    </p:spTree>
    <p:extLst>
      <p:ext uri="{BB962C8B-B14F-4D97-AF65-F5344CB8AC3E}">
        <p14:creationId xmlns:p14="http://schemas.microsoft.com/office/powerpoint/2010/main" val="922879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gradFill flip="none" rotWithShape="1">
                  <a:gsLst>
                    <a:gs pos="10000">
                      <a:schemeClr val="accent6">
                        <a:lumMod val="50000"/>
                      </a:schemeClr>
                    </a:gs>
                    <a:gs pos="100000">
                      <a:schemeClr val="accent6"/>
                    </a:gs>
                  </a:gsLst>
                  <a:lin ang="0" scaled="1"/>
                  <a:tileRect/>
                </a:gradFill>
              </a:rPr>
              <a:t>Key Characteristics </a:t>
            </a:r>
            <a:r>
              <a:rPr lang="en-US" dirty="0" smtClean="0">
                <a:gradFill flip="none" rotWithShape="1">
                  <a:gsLst>
                    <a:gs pos="10000">
                      <a:schemeClr val="accent6">
                        <a:lumMod val="50000"/>
                      </a:schemeClr>
                    </a:gs>
                    <a:gs pos="100000">
                      <a:schemeClr val="accent6"/>
                    </a:gs>
                  </a:gsLst>
                  <a:lin ang="0" scaled="1"/>
                  <a:tileRect/>
                </a:gradFill>
              </a:rPr>
              <a:t>of Web </a:t>
            </a:r>
            <a:r>
              <a:rPr lang="en-US" dirty="0">
                <a:gradFill flip="none" rotWithShape="1">
                  <a:gsLst>
                    <a:gs pos="10000">
                      <a:schemeClr val="accent6">
                        <a:lumMod val="50000"/>
                      </a:schemeClr>
                    </a:gs>
                    <a:gs pos="100000">
                      <a:schemeClr val="accent6"/>
                    </a:gs>
                  </a:gsLst>
                  <a:lin ang="0" scaled="1"/>
                  <a:tileRect/>
                </a:gradFill>
              </a:rPr>
              <a:t>APIs</a:t>
            </a:r>
          </a:p>
        </p:txBody>
      </p:sp>
      <p:sp>
        <p:nvSpPr>
          <p:cNvPr id="5" name="Text Placeholder 4"/>
          <p:cNvSpPr>
            <a:spLocks noGrp="1"/>
          </p:cNvSpPr>
          <p:nvPr>
            <p:ph type="body" idx="1"/>
          </p:nvPr>
        </p:nvSpPr>
        <p:spPr/>
        <p:txBody>
          <a:bodyPr/>
          <a:lstStyle/>
          <a:p>
            <a:r>
              <a:rPr lang="en-US" dirty="0" smtClean="0"/>
              <a:t>Section - 5</a:t>
            </a:r>
            <a:endParaRPr lang="en-US" dirty="0"/>
          </a:p>
        </p:txBody>
      </p:sp>
    </p:spTree>
    <p:extLst>
      <p:ext uri="{BB962C8B-B14F-4D97-AF65-F5344CB8AC3E}">
        <p14:creationId xmlns:p14="http://schemas.microsoft.com/office/powerpoint/2010/main" val="388474265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fontAlgn="base"/>
            <a:r>
              <a:rPr lang="en-US" b="1" dirty="0"/>
              <a:t>HTTP-based Communication:</a:t>
            </a:r>
            <a:r>
              <a:rPr lang="en-US" dirty="0"/>
              <a:t> </a:t>
            </a:r>
            <a:endParaRPr lang="en-US" dirty="0" smtClean="0"/>
          </a:p>
          <a:p>
            <a:pPr lvl="1" fontAlgn="base"/>
            <a:r>
              <a:rPr lang="en-US" dirty="0" smtClean="0"/>
              <a:t>Most </a:t>
            </a:r>
            <a:r>
              <a:rPr lang="en-US" dirty="0"/>
              <a:t>Web APIs are designed to work over HTTP, the same protocol used for web browsing. </a:t>
            </a:r>
            <a:endParaRPr lang="en-US" dirty="0" smtClean="0"/>
          </a:p>
          <a:p>
            <a:pPr lvl="1" fontAlgn="base"/>
            <a:r>
              <a:rPr lang="en-US" dirty="0" smtClean="0"/>
              <a:t>This </a:t>
            </a:r>
            <a:r>
              <a:rPr lang="en-US" dirty="0"/>
              <a:t>means APIs can be accessed using standard HTTP methods like GET, POST, PUT, DELETE, etc. </a:t>
            </a:r>
            <a:endParaRPr lang="en-US" dirty="0" smtClean="0"/>
          </a:p>
          <a:p>
            <a:pPr lvl="1" fontAlgn="base"/>
            <a:r>
              <a:rPr lang="en-US" dirty="0" smtClean="0"/>
              <a:t>The </a:t>
            </a:r>
            <a:r>
              <a:rPr lang="en-US" dirty="0"/>
              <a:t>API endpoints are typically represented as URLs (Uniform Resource Locators).</a:t>
            </a:r>
          </a:p>
          <a:p>
            <a:pPr fontAlgn="base"/>
            <a:r>
              <a:rPr lang="en-US" b="1" dirty="0"/>
              <a:t>Data Exchange Formats:</a:t>
            </a:r>
            <a:r>
              <a:rPr lang="en-US" dirty="0"/>
              <a:t> </a:t>
            </a:r>
            <a:endParaRPr lang="en-US" dirty="0" smtClean="0"/>
          </a:p>
          <a:p>
            <a:pPr lvl="1" fontAlgn="base"/>
            <a:r>
              <a:rPr lang="en-US" dirty="0" smtClean="0"/>
              <a:t>Web </a:t>
            </a:r>
            <a:r>
              <a:rPr lang="en-US" dirty="0"/>
              <a:t>APIs use standardized data exchange formats such as </a:t>
            </a:r>
            <a:r>
              <a:rPr lang="en-US" b="1" dirty="0"/>
              <a:t>JSON</a:t>
            </a:r>
            <a:r>
              <a:rPr lang="en-US" dirty="0"/>
              <a:t> (JavaScript Object Notation) and </a:t>
            </a:r>
            <a:r>
              <a:rPr lang="en-US" b="1" dirty="0"/>
              <a:t>XML</a:t>
            </a:r>
            <a:r>
              <a:rPr lang="en-US" dirty="0"/>
              <a:t> (</a:t>
            </a:r>
            <a:r>
              <a:rPr lang="en-US" dirty="0" err="1"/>
              <a:t>eXtensible</a:t>
            </a:r>
            <a:r>
              <a:rPr lang="en-US" dirty="0"/>
              <a:t> Markup Language) to structure and transmit data between the client and server. </a:t>
            </a:r>
            <a:endParaRPr lang="en-US" dirty="0" smtClean="0"/>
          </a:p>
          <a:p>
            <a:pPr lvl="1" fontAlgn="base"/>
            <a:r>
              <a:rPr lang="en-US" b="1" i="1" dirty="0" smtClean="0">
                <a:solidFill>
                  <a:schemeClr val="accent6"/>
                </a:solidFill>
              </a:rPr>
              <a:t>JSON </a:t>
            </a:r>
            <a:r>
              <a:rPr lang="en-US" b="1" i="1" dirty="0">
                <a:solidFill>
                  <a:schemeClr val="accent6"/>
                </a:solidFill>
              </a:rPr>
              <a:t>has become the most popular format due to its simplicity and ease of use</a:t>
            </a:r>
            <a:r>
              <a:rPr lang="en-US" dirty="0"/>
              <a:t>.</a:t>
            </a:r>
          </a:p>
          <a:p>
            <a:pPr fontAlgn="base"/>
            <a:r>
              <a:rPr lang="en-US" b="1" dirty="0"/>
              <a:t>RESTful Architecture:</a:t>
            </a:r>
            <a:r>
              <a:rPr lang="en-US" dirty="0"/>
              <a:t> </a:t>
            </a:r>
            <a:endParaRPr lang="en-US" dirty="0" smtClean="0"/>
          </a:p>
          <a:p>
            <a:pPr lvl="1" fontAlgn="base"/>
            <a:r>
              <a:rPr lang="en-US" dirty="0" smtClean="0"/>
              <a:t>Many </a:t>
            </a:r>
            <a:r>
              <a:rPr lang="en-US" dirty="0"/>
              <a:t>Web APIs are designed following </a:t>
            </a:r>
            <a:r>
              <a:rPr lang="en-US" b="1" dirty="0"/>
              <a:t>Representational State Transfer </a:t>
            </a:r>
            <a:r>
              <a:rPr lang="en-US" dirty="0"/>
              <a:t>(REST) principles. </a:t>
            </a:r>
            <a:endParaRPr lang="en-US" dirty="0" smtClean="0"/>
          </a:p>
          <a:p>
            <a:pPr lvl="1" fontAlgn="base"/>
            <a:r>
              <a:rPr lang="en-US" dirty="0" smtClean="0"/>
              <a:t>A </a:t>
            </a:r>
            <a:r>
              <a:rPr lang="en-US" dirty="0"/>
              <a:t>RESTful API is stateless, uses standard HTTP methods, and organizes resources into a hierarchy with unique URLs for each resource</a:t>
            </a:r>
            <a:r>
              <a:rPr lang="en-US" dirty="0" smtClean="0"/>
              <a:t>.</a:t>
            </a:r>
          </a:p>
          <a:p>
            <a:pPr fontAlgn="base"/>
            <a:r>
              <a:rPr lang="en-US" b="1" dirty="0"/>
              <a:t>Authentication and Authorization:</a:t>
            </a:r>
            <a:r>
              <a:rPr lang="en-US" dirty="0"/>
              <a:t> </a:t>
            </a:r>
          </a:p>
          <a:p>
            <a:pPr lvl="1" fontAlgn="base"/>
            <a:r>
              <a:rPr lang="en-US" dirty="0"/>
              <a:t>Web APIs often implement security mechanisms for authentication and authorization </a:t>
            </a:r>
            <a:r>
              <a:rPr lang="en-US" b="1" dirty="0"/>
              <a:t>to ensure that only authorized clients can access certain resources </a:t>
            </a:r>
            <a:r>
              <a:rPr lang="en-US" dirty="0"/>
              <a:t>or </a:t>
            </a:r>
            <a:r>
              <a:rPr lang="en-US" b="1" dirty="0"/>
              <a:t>perform specific actions</a:t>
            </a:r>
            <a:r>
              <a:rPr lang="en-US" dirty="0"/>
              <a:t>. </a:t>
            </a:r>
          </a:p>
          <a:p>
            <a:pPr lvl="1" fontAlgn="base"/>
            <a:r>
              <a:rPr lang="en-US" dirty="0"/>
              <a:t>Common authentication methods include </a:t>
            </a:r>
            <a:r>
              <a:rPr lang="en-US" b="1" dirty="0"/>
              <a:t>API Keys</a:t>
            </a:r>
            <a:r>
              <a:rPr lang="en-US" dirty="0"/>
              <a:t>, </a:t>
            </a:r>
            <a:r>
              <a:rPr lang="en-US" b="1" dirty="0" err="1"/>
              <a:t>OAuth</a:t>
            </a:r>
            <a:r>
              <a:rPr lang="en-US" dirty="0"/>
              <a:t>, and </a:t>
            </a:r>
            <a:r>
              <a:rPr lang="en-US" b="1" dirty="0"/>
              <a:t>JWT</a:t>
            </a:r>
            <a:r>
              <a:rPr lang="en-US" dirty="0"/>
              <a:t> (</a:t>
            </a:r>
            <a:r>
              <a:rPr lang="en-US" b="1" dirty="0"/>
              <a:t>JSON Web Tokens</a:t>
            </a:r>
            <a:r>
              <a:rPr lang="en-US" dirty="0"/>
              <a:t>).</a:t>
            </a:r>
          </a:p>
          <a:p>
            <a:pPr lvl="1" fontAlgn="base"/>
            <a:endParaRPr lang="en-US" dirty="0" smtClean="0"/>
          </a:p>
          <a:p>
            <a:pPr lvl="1" fontAlgn="base"/>
            <a:endParaRPr lang="en-US" dirty="0" smtClean="0"/>
          </a:p>
        </p:txBody>
      </p:sp>
      <p:sp>
        <p:nvSpPr>
          <p:cNvPr id="3" name="Title 2"/>
          <p:cNvSpPr>
            <a:spLocks noGrp="1"/>
          </p:cNvSpPr>
          <p:nvPr>
            <p:ph type="title"/>
          </p:nvPr>
        </p:nvSpPr>
        <p:spPr/>
        <p:txBody>
          <a:bodyPr/>
          <a:lstStyle/>
          <a:p>
            <a:r>
              <a:rPr lang="en-US" dirty="0"/>
              <a:t>Key Characteristics of Web </a:t>
            </a:r>
            <a:r>
              <a:rPr lang="en-US" dirty="0" smtClean="0"/>
              <a:t>APIs</a:t>
            </a:r>
            <a:endParaRPr lang="en-US" dirty="0"/>
          </a:p>
        </p:txBody>
      </p:sp>
    </p:spTree>
    <p:extLst>
      <p:ext uri="{BB962C8B-B14F-4D97-AF65-F5344CB8AC3E}">
        <p14:creationId xmlns:p14="http://schemas.microsoft.com/office/powerpoint/2010/main" val="16047420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
                                            <p:txEl>
                                              <p:pRg st="11" end="1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smtClean="0">
                <a:gradFill flip="none" rotWithShape="1">
                  <a:gsLst>
                    <a:gs pos="10000">
                      <a:schemeClr val="accent6">
                        <a:lumMod val="50000"/>
                      </a:schemeClr>
                    </a:gs>
                    <a:gs pos="100000">
                      <a:schemeClr val="accent6"/>
                    </a:gs>
                  </a:gsLst>
                  <a:lin ang="0" scaled="1"/>
                  <a:tileRect/>
                </a:gradFill>
              </a:rPr>
              <a:t>Use of Web </a:t>
            </a:r>
            <a:r>
              <a:rPr lang="en-US" dirty="0">
                <a:gradFill flip="none" rotWithShape="1">
                  <a:gsLst>
                    <a:gs pos="10000">
                      <a:schemeClr val="accent6">
                        <a:lumMod val="50000"/>
                      </a:schemeClr>
                    </a:gs>
                    <a:gs pos="100000">
                      <a:schemeClr val="accent6"/>
                    </a:gs>
                  </a:gsLst>
                  <a:lin ang="0" scaled="1"/>
                  <a:tileRect/>
                </a:gradFill>
              </a:rPr>
              <a:t>APIs</a:t>
            </a:r>
          </a:p>
        </p:txBody>
      </p:sp>
      <p:sp>
        <p:nvSpPr>
          <p:cNvPr id="5" name="Text Placeholder 4"/>
          <p:cNvSpPr>
            <a:spLocks noGrp="1"/>
          </p:cNvSpPr>
          <p:nvPr>
            <p:ph type="body" idx="1"/>
          </p:nvPr>
        </p:nvSpPr>
        <p:spPr/>
        <p:txBody>
          <a:bodyPr/>
          <a:lstStyle/>
          <a:p>
            <a:r>
              <a:rPr lang="en-US" dirty="0" smtClean="0"/>
              <a:t>Section - 6</a:t>
            </a:r>
            <a:endParaRPr lang="en-US" dirty="0"/>
          </a:p>
        </p:txBody>
      </p:sp>
    </p:spTree>
    <p:extLst>
      <p:ext uri="{BB962C8B-B14F-4D97-AF65-F5344CB8AC3E}">
        <p14:creationId xmlns:p14="http://schemas.microsoft.com/office/powerpoint/2010/main" val="310001254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fontAlgn="base"/>
            <a:r>
              <a:rPr lang="en-US" dirty="0"/>
              <a:t>Accessing and retrieving data from remote servers, such as fetching weather information or stock prices.</a:t>
            </a:r>
          </a:p>
          <a:p>
            <a:pPr fontAlgn="base"/>
            <a:r>
              <a:rPr lang="en-US" dirty="0"/>
              <a:t>Integrating third-party services, like social media logins or payment gateways.</a:t>
            </a:r>
          </a:p>
          <a:p>
            <a:pPr fontAlgn="base"/>
            <a:r>
              <a:rPr lang="en-US" dirty="0"/>
              <a:t>Exposing functionalities of a web application, allowing other applications to interact with it programmatically.</a:t>
            </a:r>
          </a:p>
          <a:p>
            <a:pPr fontAlgn="base"/>
            <a:r>
              <a:rPr lang="en-US" dirty="0"/>
              <a:t>Building mobile apps that need to communicate with a server for data synchronization</a:t>
            </a:r>
            <a:r>
              <a:rPr lang="en-US" dirty="0" smtClean="0"/>
              <a:t>.</a:t>
            </a:r>
          </a:p>
          <a:p>
            <a:pPr lvl="1" fontAlgn="base"/>
            <a:endParaRPr lang="en-US" dirty="0" smtClean="0"/>
          </a:p>
        </p:txBody>
      </p:sp>
      <p:sp>
        <p:nvSpPr>
          <p:cNvPr id="3" name="Title 2"/>
          <p:cNvSpPr>
            <a:spLocks noGrp="1"/>
          </p:cNvSpPr>
          <p:nvPr>
            <p:ph type="title"/>
          </p:nvPr>
        </p:nvSpPr>
        <p:spPr/>
        <p:txBody>
          <a:bodyPr/>
          <a:lstStyle/>
          <a:p>
            <a:r>
              <a:rPr lang="en-US" dirty="0"/>
              <a:t>Use of Web APIs</a:t>
            </a:r>
          </a:p>
        </p:txBody>
      </p:sp>
    </p:spTree>
    <p:extLst>
      <p:ext uri="{BB962C8B-B14F-4D97-AF65-F5344CB8AC3E}">
        <p14:creationId xmlns:p14="http://schemas.microsoft.com/office/powerpoint/2010/main" val="3248067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gradFill flip="none" rotWithShape="1">
                  <a:gsLst>
                    <a:gs pos="10000">
                      <a:schemeClr val="accent6">
                        <a:lumMod val="50000"/>
                      </a:schemeClr>
                    </a:gs>
                    <a:gs pos="100000">
                      <a:schemeClr val="accent6"/>
                    </a:gs>
                  </a:gsLst>
                  <a:lin ang="0" scaled="1"/>
                  <a:tileRect/>
                </a:gradFill>
              </a:rPr>
              <a:t>HTTP </a:t>
            </a:r>
            <a:r>
              <a:rPr lang="en-US" dirty="0" smtClean="0">
                <a:gradFill flip="none" rotWithShape="1">
                  <a:gsLst>
                    <a:gs pos="10000">
                      <a:schemeClr val="accent6">
                        <a:lumMod val="50000"/>
                      </a:schemeClr>
                    </a:gs>
                    <a:gs pos="100000">
                      <a:schemeClr val="accent6"/>
                    </a:gs>
                  </a:gsLst>
                  <a:lin ang="0" scaled="1"/>
                  <a:tileRect/>
                </a:gradFill>
              </a:rPr>
              <a:t/>
            </a:r>
            <a:br>
              <a:rPr lang="en-US" dirty="0" smtClean="0">
                <a:gradFill flip="none" rotWithShape="1">
                  <a:gsLst>
                    <a:gs pos="10000">
                      <a:schemeClr val="accent6">
                        <a:lumMod val="50000"/>
                      </a:schemeClr>
                    </a:gs>
                    <a:gs pos="100000">
                      <a:schemeClr val="accent6"/>
                    </a:gs>
                  </a:gsLst>
                  <a:lin ang="0" scaled="1"/>
                  <a:tileRect/>
                </a:gradFill>
              </a:rPr>
            </a:br>
            <a:r>
              <a:rPr lang="en-US" sz="5400" dirty="0" smtClean="0">
                <a:gradFill flip="none" rotWithShape="1">
                  <a:gsLst>
                    <a:gs pos="10000">
                      <a:schemeClr val="accent6">
                        <a:lumMod val="50000"/>
                      </a:schemeClr>
                    </a:gs>
                    <a:gs pos="100000">
                      <a:schemeClr val="accent6"/>
                    </a:gs>
                  </a:gsLst>
                  <a:lin ang="0" scaled="1"/>
                  <a:tileRect/>
                </a:gradFill>
              </a:rPr>
              <a:t>(</a:t>
            </a:r>
            <a:r>
              <a:rPr lang="en-US" sz="5400" dirty="0">
                <a:gradFill flip="none" rotWithShape="1">
                  <a:gsLst>
                    <a:gs pos="10000">
                      <a:schemeClr val="accent6">
                        <a:lumMod val="50000"/>
                      </a:schemeClr>
                    </a:gs>
                    <a:gs pos="100000">
                      <a:schemeClr val="accent6"/>
                    </a:gs>
                  </a:gsLst>
                  <a:lin ang="0" scaled="1"/>
                  <a:tileRect/>
                </a:gradFill>
              </a:rPr>
              <a:t>HyperText Transport Protocol)</a:t>
            </a:r>
          </a:p>
        </p:txBody>
      </p:sp>
      <p:sp>
        <p:nvSpPr>
          <p:cNvPr id="5" name="Text Placeholder 4"/>
          <p:cNvSpPr>
            <a:spLocks noGrp="1"/>
          </p:cNvSpPr>
          <p:nvPr>
            <p:ph type="body" idx="1"/>
          </p:nvPr>
        </p:nvSpPr>
        <p:spPr/>
        <p:txBody>
          <a:bodyPr/>
          <a:lstStyle/>
          <a:p>
            <a:r>
              <a:rPr lang="en-US" dirty="0" smtClean="0"/>
              <a:t>Section - </a:t>
            </a:r>
            <a:r>
              <a:rPr lang="en-US" dirty="0" smtClean="0"/>
              <a:t>7</a:t>
            </a:r>
            <a:endParaRPr lang="en-US" dirty="0"/>
          </a:p>
        </p:txBody>
      </p:sp>
    </p:spTree>
    <p:extLst>
      <p:ext uri="{BB962C8B-B14F-4D97-AF65-F5344CB8AC3E}">
        <p14:creationId xmlns:p14="http://schemas.microsoft.com/office/powerpoint/2010/main" val="61768897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457200" indent="-457200" fontAlgn="base">
              <a:buFont typeface="+mj-lt"/>
              <a:buAutoNum type="arabicPeriod"/>
            </a:pPr>
            <a:r>
              <a:rPr lang="en-US" dirty="0"/>
              <a:t>How Browser and Server Communicate with Each Other?</a:t>
            </a:r>
          </a:p>
          <a:p>
            <a:pPr marL="457200" indent="-457200" fontAlgn="base">
              <a:buFont typeface="+mj-lt"/>
              <a:buAutoNum type="arabicPeriod"/>
            </a:pPr>
            <a:r>
              <a:rPr lang="en-US" dirty="0" smtClean="0"/>
              <a:t>What </a:t>
            </a:r>
            <a:r>
              <a:rPr lang="en-US" dirty="0"/>
              <a:t>is HTTP?</a:t>
            </a:r>
          </a:p>
          <a:p>
            <a:pPr marL="457200" indent="-457200" fontAlgn="base">
              <a:buFont typeface="+mj-lt"/>
              <a:buAutoNum type="arabicPeriod"/>
            </a:pPr>
            <a:r>
              <a:rPr lang="en-US" dirty="0" smtClean="0"/>
              <a:t>HTTP Request/Response </a:t>
            </a:r>
            <a:r>
              <a:rPr lang="en-US" dirty="0"/>
              <a:t>Components</a:t>
            </a:r>
          </a:p>
          <a:p>
            <a:pPr marL="457200" indent="-457200" fontAlgn="base">
              <a:buFont typeface="+mj-lt"/>
              <a:buAutoNum type="arabicPeriod"/>
            </a:pPr>
            <a:r>
              <a:rPr lang="en-US" dirty="0" smtClean="0"/>
              <a:t>HTTP </a:t>
            </a:r>
            <a:r>
              <a:rPr lang="en-US" dirty="0"/>
              <a:t>Verbs or HTTP Methods</a:t>
            </a:r>
          </a:p>
          <a:p>
            <a:pPr marL="457200" indent="-457200" fontAlgn="base">
              <a:buFont typeface="+mj-lt"/>
              <a:buAutoNum type="arabicPeriod"/>
            </a:pPr>
            <a:r>
              <a:rPr lang="en-US" dirty="0"/>
              <a:t>HTTP Status Codes</a:t>
            </a:r>
          </a:p>
          <a:p>
            <a:pPr lvl="1" fontAlgn="base"/>
            <a:endParaRPr lang="en-US" dirty="0" smtClean="0"/>
          </a:p>
        </p:txBody>
      </p:sp>
      <p:sp>
        <p:nvSpPr>
          <p:cNvPr id="3" name="Title 2"/>
          <p:cNvSpPr>
            <a:spLocks noGrp="1"/>
          </p:cNvSpPr>
          <p:nvPr>
            <p:ph type="title"/>
          </p:nvPr>
        </p:nvSpPr>
        <p:spPr/>
        <p:txBody>
          <a:bodyPr/>
          <a:lstStyle/>
          <a:p>
            <a:r>
              <a:rPr lang="en-US" dirty="0"/>
              <a:t>HTTP (HyperText Transport Protocol)</a:t>
            </a:r>
          </a:p>
        </p:txBody>
      </p:sp>
    </p:spTree>
    <p:extLst>
      <p:ext uri="{BB962C8B-B14F-4D97-AF65-F5344CB8AC3E}">
        <p14:creationId xmlns:p14="http://schemas.microsoft.com/office/powerpoint/2010/main" val="3858358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 xmlns:a16="http://schemas.microsoft.com/office/drawing/2014/main" id="{D9EBF344-4A7B-4C4A-AF6D-6441BD040AB3}"/>
              </a:ext>
            </a:extLst>
          </p:cNvPr>
          <p:cNvCxnSpPr>
            <a:cxnSpLocks/>
            <a:endCxn id="6" idx="0"/>
          </p:cNvCxnSpPr>
          <p:nvPr/>
        </p:nvCxnSpPr>
        <p:spPr>
          <a:xfrm>
            <a:off x="1191446" y="0"/>
            <a:ext cx="0" cy="682906"/>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 xmlns:a16="http://schemas.microsoft.com/office/drawing/2014/main" id="{CA925EF2-D58F-4AC0-ACED-F747CC08D69F}"/>
              </a:ext>
            </a:extLst>
          </p:cNvPr>
          <p:cNvCxnSpPr>
            <a:cxnSpLocks/>
          </p:cNvCxnSpPr>
          <p:nvPr/>
        </p:nvCxnSpPr>
        <p:spPr>
          <a:xfrm>
            <a:off x="1191446" y="5063613"/>
            <a:ext cx="0" cy="1794387"/>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 name="Oval 5">
            <a:extLst>
              <a:ext uri="{FF2B5EF4-FFF2-40B4-BE49-F238E27FC236}">
                <a16:creationId xmlns="" xmlns:a16="http://schemas.microsoft.com/office/drawing/2014/main" id="{4BD1E24D-7739-4C4F-8234-2614FB54ADBC}"/>
              </a:ext>
            </a:extLst>
          </p:cNvPr>
          <p:cNvSpPr/>
          <p:nvPr/>
        </p:nvSpPr>
        <p:spPr>
          <a:xfrm>
            <a:off x="954165" y="682906"/>
            <a:ext cx="474562" cy="474562"/>
          </a:xfrm>
          <a:prstGeom prst="ellipse">
            <a:avLst/>
          </a:prstGeom>
          <a:ln>
            <a:solidFill>
              <a:schemeClr val="bg1">
                <a:lumMod val="6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sym typeface="Wingdings 2" panose="05020102010507070707" pitchFamily="18" charset="2"/>
              </a:rPr>
              <a:t></a:t>
            </a:r>
            <a:endParaRPr lang="en-US" sz="2800" dirty="0"/>
          </a:p>
        </p:txBody>
      </p:sp>
      <p:sp>
        <p:nvSpPr>
          <p:cNvPr id="7" name="TextBox 6">
            <a:extLst>
              <a:ext uri="{FF2B5EF4-FFF2-40B4-BE49-F238E27FC236}">
                <a16:creationId xmlns="" xmlns:a16="http://schemas.microsoft.com/office/drawing/2014/main" id="{00F422F9-3B3A-4A97-ADB3-F83B13E11C16}"/>
              </a:ext>
            </a:extLst>
          </p:cNvPr>
          <p:cNvSpPr txBox="1"/>
          <p:nvPr/>
        </p:nvSpPr>
        <p:spPr>
          <a:xfrm>
            <a:off x="1527893" y="720132"/>
            <a:ext cx="1175322" cy="400110"/>
          </a:xfrm>
          <a:prstGeom prst="rect">
            <a:avLst/>
          </a:prstGeom>
          <a:noFill/>
        </p:spPr>
        <p:txBody>
          <a:bodyPr wrap="none" rtlCol="0">
            <a:spAutoFit/>
          </a:bodyPr>
          <a:lstStyle/>
          <a:p>
            <a:r>
              <a:rPr lang="en-US" sz="2000" b="1" dirty="0">
                <a:solidFill>
                  <a:schemeClr val="bg1"/>
                </a:solidFill>
              </a:rPr>
              <a:t>Looping</a:t>
            </a:r>
          </a:p>
        </p:txBody>
      </p:sp>
      <p:cxnSp>
        <p:nvCxnSpPr>
          <p:cNvPr id="8" name="Straight Connector 7">
            <a:extLst>
              <a:ext uri="{FF2B5EF4-FFF2-40B4-BE49-F238E27FC236}">
                <a16:creationId xmlns="" xmlns:a16="http://schemas.microsoft.com/office/drawing/2014/main" id="{F34260FD-CAA3-43A0-977C-7E4B57013872}"/>
              </a:ext>
            </a:extLst>
          </p:cNvPr>
          <p:cNvCxnSpPr>
            <a:cxnSpLocks/>
          </p:cNvCxnSpPr>
          <p:nvPr/>
        </p:nvCxnSpPr>
        <p:spPr>
          <a:xfrm>
            <a:off x="1191446" y="1157468"/>
            <a:ext cx="0" cy="3979075"/>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 xmlns:a16="http://schemas.microsoft.com/office/drawing/2014/main" id="{BDA2F9A4-6988-4274-8384-12496EC9D59D}"/>
              </a:ext>
            </a:extLst>
          </p:cNvPr>
          <p:cNvSpPr txBox="1"/>
          <p:nvPr/>
        </p:nvSpPr>
        <p:spPr>
          <a:xfrm>
            <a:off x="1458962" y="731706"/>
            <a:ext cx="6126480" cy="5032147"/>
          </a:xfrm>
          <a:prstGeom prst="rect">
            <a:avLst/>
          </a:prstGeom>
          <a:noFill/>
        </p:spPr>
        <p:txBody>
          <a:bodyPr wrap="square" rtlCol="0">
            <a:spAutoFit/>
          </a:bodyPr>
          <a:lstStyle/>
          <a:p>
            <a:r>
              <a:rPr lang="en-US" sz="2400" b="1" dirty="0" smtClean="0"/>
              <a:t>Outline</a:t>
            </a:r>
          </a:p>
          <a:p>
            <a:pPr marL="742950" lvl="1" indent="-285750">
              <a:lnSpc>
                <a:spcPct val="150000"/>
              </a:lnSpc>
              <a:buFont typeface="Arial" panose="020B0604020202020204" pitchFamily="34" charset="0"/>
              <a:buChar char="•"/>
            </a:pPr>
            <a:r>
              <a:rPr lang="en-US" dirty="0" smtClean="0">
                <a:solidFill>
                  <a:schemeClr val="bg1">
                    <a:lumMod val="50000"/>
                  </a:schemeClr>
                </a:solidFill>
              </a:rPr>
              <a:t>Why API?</a:t>
            </a:r>
          </a:p>
          <a:p>
            <a:pPr marL="742950" lvl="1" indent="-285750">
              <a:lnSpc>
                <a:spcPct val="150000"/>
              </a:lnSpc>
              <a:buFont typeface="Arial" panose="020B0604020202020204" pitchFamily="34" charset="0"/>
              <a:buChar char="•"/>
            </a:pPr>
            <a:r>
              <a:rPr lang="en-US" dirty="0">
                <a:solidFill>
                  <a:schemeClr val="bg1">
                    <a:lumMod val="50000"/>
                  </a:schemeClr>
                </a:solidFill>
              </a:rPr>
              <a:t>Problems Without Web </a:t>
            </a:r>
            <a:r>
              <a:rPr lang="en-US" dirty="0" smtClean="0">
                <a:solidFill>
                  <a:schemeClr val="bg1">
                    <a:lumMod val="50000"/>
                  </a:schemeClr>
                </a:solidFill>
              </a:rPr>
              <a:t>APIs</a:t>
            </a:r>
          </a:p>
          <a:p>
            <a:pPr marL="742950" lvl="1" indent="-285750">
              <a:lnSpc>
                <a:spcPct val="150000"/>
              </a:lnSpc>
              <a:buFont typeface="Arial" panose="020B0604020202020204" pitchFamily="34" charset="0"/>
              <a:buChar char="•"/>
            </a:pPr>
            <a:r>
              <a:rPr lang="en-US" dirty="0" smtClean="0">
                <a:solidFill>
                  <a:schemeClr val="bg1">
                    <a:lumMod val="50000"/>
                  </a:schemeClr>
                </a:solidFill>
              </a:rPr>
              <a:t>Advantages of Web APIs</a:t>
            </a:r>
          </a:p>
          <a:p>
            <a:pPr marL="742950" lvl="1" indent="-285750">
              <a:lnSpc>
                <a:spcPct val="150000"/>
              </a:lnSpc>
              <a:buFont typeface="Arial" panose="020B0604020202020204" pitchFamily="34" charset="0"/>
              <a:buChar char="•"/>
            </a:pPr>
            <a:r>
              <a:rPr lang="en-US" dirty="0">
                <a:solidFill>
                  <a:schemeClr val="bg1">
                    <a:lumMod val="50000"/>
                  </a:schemeClr>
                </a:solidFill>
              </a:rPr>
              <a:t>Key Characteristics of Web </a:t>
            </a:r>
            <a:r>
              <a:rPr lang="en-US" dirty="0" smtClean="0">
                <a:solidFill>
                  <a:schemeClr val="bg1">
                    <a:lumMod val="50000"/>
                  </a:schemeClr>
                </a:solidFill>
              </a:rPr>
              <a:t>APIs</a:t>
            </a:r>
          </a:p>
          <a:p>
            <a:pPr marL="742950" lvl="1" indent="-285750">
              <a:lnSpc>
                <a:spcPct val="150000"/>
              </a:lnSpc>
              <a:buFont typeface="Arial" panose="020B0604020202020204" pitchFamily="34" charset="0"/>
              <a:buChar char="•"/>
            </a:pPr>
            <a:r>
              <a:rPr lang="en-US" dirty="0" smtClean="0">
                <a:solidFill>
                  <a:schemeClr val="bg1">
                    <a:lumMod val="50000"/>
                  </a:schemeClr>
                </a:solidFill>
              </a:rPr>
              <a:t>Usage of </a:t>
            </a:r>
            <a:r>
              <a:rPr lang="en-US" dirty="0">
                <a:solidFill>
                  <a:schemeClr val="bg1">
                    <a:lumMod val="50000"/>
                  </a:schemeClr>
                </a:solidFill>
              </a:rPr>
              <a:t>Web APIs</a:t>
            </a:r>
          </a:p>
          <a:p>
            <a:pPr marL="742950" lvl="1" indent="-285750">
              <a:lnSpc>
                <a:spcPct val="150000"/>
              </a:lnSpc>
              <a:buFont typeface="Arial" panose="020B0604020202020204" pitchFamily="34" charset="0"/>
              <a:buChar char="•"/>
            </a:pPr>
            <a:r>
              <a:rPr lang="en-US" dirty="0" smtClean="0">
                <a:solidFill>
                  <a:schemeClr val="bg1">
                    <a:lumMod val="50000"/>
                  </a:schemeClr>
                </a:solidFill>
              </a:rPr>
              <a:t>Understanding </a:t>
            </a:r>
            <a:r>
              <a:rPr lang="en-US" dirty="0">
                <a:solidFill>
                  <a:schemeClr val="bg1">
                    <a:lumMod val="50000"/>
                  </a:schemeClr>
                </a:solidFill>
              </a:rPr>
              <a:t>HTTP Protocol(s</a:t>
            </a:r>
            <a:r>
              <a:rPr lang="en-US" dirty="0" smtClean="0">
                <a:solidFill>
                  <a:schemeClr val="bg1">
                    <a:lumMod val="50000"/>
                  </a:schemeClr>
                </a:solidFill>
              </a:rPr>
              <a:t>) </a:t>
            </a:r>
          </a:p>
          <a:p>
            <a:pPr marL="742950" lvl="1" indent="-285750">
              <a:lnSpc>
                <a:spcPct val="150000"/>
              </a:lnSpc>
              <a:buFont typeface="Arial" panose="020B0604020202020204" pitchFamily="34" charset="0"/>
              <a:buChar char="•"/>
            </a:pPr>
            <a:r>
              <a:rPr lang="en-US" dirty="0" smtClean="0">
                <a:solidFill>
                  <a:schemeClr val="bg1">
                    <a:lumMod val="50000"/>
                  </a:schemeClr>
                </a:solidFill>
              </a:rPr>
              <a:t>HTTP </a:t>
            </a:r>
            <a:r>
              <a:rPr lang="en-US" dirty="0">
                <a:solidFill>
                  <a:schemeClr val="bg1">
                    <a:lumMod val="50000"/>
                  </a:schemeClr>
                </a:solidFill>
              </a:rPr>
              <a:t>Request and Response </a:t>
            </a:r>
            <a:r>
              <a:rPr lang="en-US" dirty="0" smtClean="0">
                <a:solidFill>
                  <a:schemeClr val="bg1">
                    <a:lumMod val="50000"/>
                  </a:schemeClr>
                </a:solidFill>
              </a:rPr>
              <a:t>Components </a:t>
            </a:r>
          </a:p>
          <a:p>
            <a:pPr marL="742950" lvl="1" indent="-285750">
              <a:lnSpc>
                <a:spcPct val="150000"/>
              </a:lnSpc>
              <a:buFont typeface="Arial" panose="020B0604020202020204" pitchFamily="34" charset="0"/>
              <a:buChar char="•"/>
            </a:pPr>
            <a:r>
              <a:rPr lang="en-US" dirty="0" smtClean="0">
                <a:solidFill>
                  <a:schemeClr val="bg1">
                    <a:lumMod val="50000"/>
                  </a:schemeClr>
                </a:solidFill>
              </a:rPr>
              <a:t>HTTP Methods</a:t>
            </a:r>
          </a:p>
          <a:p>
            <a:pPr marL="742950" lvl="1" indent="-285750">
              <a:lnSpc>
                <a:spcPct val="150000"/>
              </a:lnSpc>
              <a:buFont typeface="Arial" panose="020B0604020202020204" pitchFamily="34" charset="0"/>
              <a:buChar char="•"/>
            </a:pPr>
            <a:r>
              <a:rPr lang="en-US" dirty="0" smtClean="0">
                <a:solidFill>
                  <a:schemeClr val="bg1">
                    <a:lumMod val="50000"/>
                  </a:schemeClr>
                </a:solidFill>
              </a:rPr>
              <a:t>HTTP </a:t>
            </a:r>
            <a:r>
              <a:rPr lang="en-US" dirty="0">
                <a:solidFill>
                  <a:schemeClr val="bg1">
                    <a:lumMod val="50000"/>
                  </a:schemeClr>
                </a:solidFill>
              </a:rPr>
              <a:t>Status </a:t>
            </a:r>
            <a:r>
              <a:rPr lang="en-US" dirty="0" smtClean="0">
                <a:solidFill>
                  <a:schemeClr val="bg1">
                    <a:lumMod val="50000"/>
                  </a:schemeClr>
                </a:solidFill>
              </a:rPr>
              <a:t>Codes</a:t>
            </a:r>
          </a:p>
          <a:p>
            <a:pPr marL="742950" lvl="1" indent="-285750">
              <a:lnSpc>
                <a:spcPct val="150000"/>
              </a:lnSpc>
              <a:buFont typeface="Arial" panose="020B0604020202020204" pitchFamily="34" charset="0"/>
              <a:buChar char="•"/>
            </a:pPr>
            <a:r>
              <a:rPr lang="en-US" dirty="0" smtClean="0">
                <a:solidFill>
                  <a:schemeClr val="bg1">
                    <a:lumMod val="50000"/>
                  </a:schemeClr>
                </a:solidFill>
              </a:rPr>
              <a:t>Creating a Web API project in Visual Studio</a:t>
            </a:r>
          </a:p>
          <a:p>
            <a:pPr marL="742950" lvl="1" indent="-285750">
              <a:lnSpc>
                <a:spcPct val="150000"/>
              </a:lnSpc>
              <a:buFont typeface="Arial" panose="020B0604020202020204" pitchFamily="34" charset="0"/>
              <a:buChar char="•"/>
            </a:pPr>
            <a:r>
              <a:rPr lang="en-US" dirty="0" smtClean="0">
                <a:solidFill>
                  <a:schemeClr val="bg1">
                    <a:lumMod val="50000"/>
                  </a:schemeClr>
                </a:solidFill>
              </a:rPr>
              <a:t>Middleware </a:t>
            </a:r>
            <a:r>
              <a:rPr lang="en-US" dirty="0">
                <a:solidFill>
                  <a:schemeClr val="bg1">
                    <a:lumMod val="50000"/>
                  </a:schemeClr>
                </a:solidFill>
              </a:rPr>
              <a:t>in ASP.NET Core Web API</a:t>
            </a:r>
            <a:endParaRPr lang="en-US" dirty="0" smtClean="0">
              <a:solidFill>
                <a:schemeClr val="bg1">
                  <a:lumMod val="50000"/>
                </a:schemeClr>
              </a:solidFill>
            </a:endParaRPr>
          </a:p>
        </p:txBody>
      </p:sp>
    </p:spTree>
    <p:extLst>
      <p:ext uri="{BB962C8B-B14F-4D97-AF65-F5344CB8AC3E}">
        <p14:creationId xmlns:p14="http://schemas.microsoft.com/office/powerpoint/2010/main" val="253436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p:cTn id="11" dur="500" fill="hold"/>
                                        <p:tgtEl>
                                          <p:spTgt spid="6"/>
                                        </p:tgtEl>
                                        <p:attrNameLst>
                                          <p:attrName>ppt_w</p:attrName>
                                        </p:attrNameLst>
                                      </p:cBhvr>
                                      <p:tavLst>
                                        <p:tav tm="0">
                                          <p:val>
                                            <p:fltVal val="0"/>
                                          </p:val>
                                        </p:tav>
                                        <p:tav tm="100000">
                                          <p:val>
                                            <p:strVal val="#ppt_w"/>
                                          </p:val>
                                        </p:tav>
                                      </p:tavLst>
                                    </p:anim>
                                    <p:anim calcmode="lin" valueType="num">
                                      <p:cBhvr>
                                        <p:cTn id="12" dur="500" fill="hold"/>
                                        <p:tgtEl>
                                          <p:spTgt spid="6"/>
                                        </p:tgtEl>
                                        <p:attrNameLst>
                                          <p:attrName>ppt_h</p:attrName>
                                        </p:attrNameLst>
                                      </p:cBhvr>
                                      <p:tavLst>
                                        <p:tav tm="0">
                                          <p:val>
                                            <p:fltVal val="0"/>
                                          </p:val>
                                        </p:tav>
                                        <p:tav tm="100000">
                                          <p:val>
                                            <p:strVal val="#ppt_h"/>
                                          </p:val>
                                        </p:tav>
                                      </p:tavLst>
                                    </p:anim>
                                    <p:animEffect transition="in" filter="fade">
                                      <p:cBhvr>
                                        <p:cTn id="13" dur="500"/>
                                        <p:tgtEl>
                                          <p:spTgt spid="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9">
                                            <p:txEl>
                                              <p:pRg st="9" end="9"/>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9">
                                            <p:txEl>
                                              <p:pRg st="10" end="10"/>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9">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fontAlgn="base"/>
            <a:r>
              <a:rPr lang="en-US" dirty="0"/>
              <a:t>Suppose, </a:t>
            </a:r>
            <a:r>
              <a:rPr lang="en-US" dirty="0" smtClean="0"/>
              <a:t>we open </a:t>
            </a:r>
            <a:r>
              <a:rPr lang="en-US" dirty="0"/>
              <a:t>the web browser, type the URL in the browser and press the enter button. </a:t>
            </a:r>
            <a:endParaRPr lang="en-US" dirty="0" smtClean="0"/>
          </a:p>
          <a:p>
            <a:pPr fontAlgn="base"/>
            <a:r>
              <a:rPr lang="en-US" dirty="0" smtClean="0"/>
              <a:t>As </a:t>
            </a:r>
            <a:r>
              <a:rPr lang="en-US" dirty="0"/>
              <a:t>soon as you press enter, a request is going to the server (called a web server). </a:t>
            </a:r>
            <a:endParaRPr lang="en-US" dirty="0" smtClean="0"/>
          </a:p>
          <a:p>
            <a:pPr fontAlgn="base"/>
            <a:r>
              <a:rPr lang="en-US" dirty="0" smtClean="0"/>
              <a:t>Whatever </a:t>
            </a:r>
            <a:r>
              <a:rPr lang="en-US" dirty="0"/>
              <a:t>data you are sending from the web browser to the web server is called a </a:t>
            </a:r>
            <a:r>
              <a:rPr lang="en-US" b="1" dirty="0"/>
              <a:t>Request</a:t>
            </a:r>
            <a:r>
              <a:rPr lang="en-US" dirty="0"/>
              <a:t> and whatever data you are receiving from the web server is called a </a:t>
            </a:r>
            <a:r>
              <a:rPr lang="en-US" b="1" dirty="0" smtClean="0"/>
              <a:t>Response</a:t>
            </a:r>
            <a:r>
              <a:rPr lang="en-US" dirty="0"/>
              <a:t> </a:t>
            </a:r>
            <a:r>
              <a:rPr lang="en-US" dirty="0" smtClean="0"/>
              <a:t>&amp; this </a:t>
            </a:r>
            <a:r>
              <a:rPr lang="en-US" dirty="0"/>
              <a:t>type of communication is only possible by using HTTP Protocol. </a:t>
            </a:r>
            <a:endParaRPr lang="en-US" dirty="0" smtClean="0"/>
          </a:p>
          <a:p>
            <a:pPr fontAlgn="base"/>
            <a:r>
              <a:rPr lang="en-US" dirty="0" smtClean="0"/>
              <a:t>So</a:t>
            </a:r>
            <a:r>
              <a:rPr lang="en-US" dirty="0"/>
              <a:t>, the request can be termed an HTTP Request and the response can be called HTTP </a:t>
            </a:r>
            <a:r>
              <a:rPr lang="en-US" dirty="0" smtClean="0"/>
              <a:t>Response.</a:t>
            </a:r>
          </a:p>
          <a:p>
            <a:pPr fontAlgn="base"/>
            <a:endParaRPr lang="en-US" dirty="0"/>
          </a:p>
          <a:p>
            <a:pPr fontAlgn="base"/>
            <a:endParaRPr lang="en-US" dirty="0" smtClean="0"/>
          </a:p>
          <a:p>
            <a:pPr fontAlgn="base"/>
            <a:endParaRPr lang="en-US" dirty="0"/>
          </a:p>
          <a:p>
            <a:pPr fontAlgn="base"/>
            <a:endParaRPr lang="en-US" dirty="0" smtClean="0"/>
          </a:p>
          <a:p>
            <a:pPr fontAlgn="base"/>
            <a:r>
              <a:rPr lang="en-US" dirty="0" smtClean="0"/>
              <a:t>For </a:t>
            </a:r>
            <a:r>
              <a:rPr lang="en-US" dirty="0"/>
              <a:t>example, if you are using a mobile application, then your mobile is a </a:t>
            </a:r>
            <a:r>
              <a:rPr lang="en-US" dirty="0" smtClean="0"/>
              <a:t>client. </a:t>
            </a:r>
          </a:p>
          <a:p>
            <a:pPr fontAlgn="base"/>
            <a:r>
              <a:rPr lang="en-US" dirty="0" smtClean="0"/>
              <a:t>If </a:t>
            </a:r>
            <a:r>
              <a:rPr lang="en-US" dirty="0"/>
              <a:t>you are calling APIs using tools like </a:t>
            </a:r>
            <a:r>
              <a:rPr lang="en-US" dirty="0" smtClean="0"/>
              <a:t>Postman, </a:t>
            </a:r>
            <a:r>
              <a:rPr lang="en-US" dirty="0"/>
              <a:t>then Postman </a:t>
            </a:r>
            <a:r>
              <a:rPr lang="en-US" dirty="0" smtClean="0"/>
              <a:t>are </a:t>
            </a:r>
            <a:r>
              <a:rPr lang="en-US" dirty="0"/>
              <a:t>also the clients.</a:t>
            </a:r>
          </a:p>
        </p:txBody>
      </p:sp>
      <p:sp>
        <p:nvSpPr>
          <p:cNvPr id="3" name="Title 2"/>
          <p:cNvSpPr>
            <a:spLocks noGrp="1"/>
          </p:cNvSpPr>
          <p:nvPr>
            <p:ph type="title"/>
          </p:nvPr>
        </p:nvSpPr>
        <p:spPr/>
        <p:txBody>
          <a:bodyPr/>
          <a:lstStyle/>
          <a:p>
            <a:pPr fontAlgn="base"/>
            <a:r>
              <a:rPr lang="en-US" dirty="0" smtClean="0"/>
              <a:t>1. How </a:t>
            </a:r>
            <a:r>
              <a:rPr lang="en-US" dirty="0"/>
              <a:t>Browser and Server Communicate with Each Other?</a:t>
            </a:r>
          </a:p>
        </p:txBody>
      </p:sp>
      <p:sp>
        <p:nvSpPr>
          <p:cNvPr id="4" name="Rectangle 3"/>
          <p:cNvSpPr/>
          <p:nvPr/>
        </p:nvSpPr>
        <p:spPr>
          <a:xfrm>
            <a:off x="1765426" y="3766241"/>
            <a:ext cx="3069125" cy="1484769"/>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2"/>
                </a:solidFill>
              </a:rPr>
              <a:t>https://darshan.ac.in/</a:t>
            </a:r>
          </a:p>
        </p:txBody>
      </p:sp>
      <p:sp>
        <p:nvSpPr>
          <p:cNvPr id="5" name="Rectangle 4"/>
          <p:cNvSpPr/>
          <p:nvPr/>
        </p:nvSpPr>
        <p:spPr>
          <a:xfrm>
            <a:off x="7494761" y="3764732"/>
            <a:ext cx="3069125" cy="1484769"/>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tx2"/>
                </a:solidFill>
              </a:rPr>
              <a:t>Server</a:t>
            </a:r>
            <a:endParaRPr lang="en-US" sz="2000" dirty="0">
              <a:solidFill>
                <a:schemeClr val="tx2"/>
              </a:solidFill>
            </a:endParaRPr>
          </a:p>
        </p:txBody>
      </p:sp>
      <p:sp>
        <p:nvSpPr>
          <p:cNvPr id="6" name="Right Arrow 5"/>
          <p:cNvSpPr/>
          <p:nvPr/>
        </p:nvSpPr>
        <p:spPr>
          <a:xfrm>
            <a:off x="5024674" y="4101220"/>
            <a:ext cx="2353901" cy="316871"/>
          </a:xfrm>
          <a:prstGeom prst="rightArrow">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ight Arrow 6"/>
          <p:cNvSpPr/>
          <p:nvPr/>
        </p:nvSpPr>
        <p:spPr>
          <a:xfrm rot="10800000">
            <a:off x="4996004" y="4679133"/>
            <a:ext cx="2353901" cy="316871"/>
          </a:xfrm>
          <a:prstGeom prst="rightArrow">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5477346" y="3847722"/>
            <a:ext cx="1548143" cy="2534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rPr>
              <a:t>HTTP Request</a:t>
            </a:r>
            <a:endParaRPr lang="en-US" b="1" dirty="0">
              <a:solidFill>
                <a:schemeClr val="tx1"/>
              </a:solidFill>
            </a:endParaRPr>
          </a:p>
        </p:txBody>
      </p:sp>
      <p:sp>
        <p:nvSpPr>
          <p:cNvPr id="9" name="Rectangle 8"/>
          <p:cNvSpPr/>
          <p:nvPr/>
        </p:nvSpPr>
        <p:spPr>
          <a:xfrm>
            <a:off x="5439623" y="4959788"/>
            <a:ext cx="1667348" cy="2821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rPr>
              <a:t>HTTP Response</a:t>
            </a:r>
            <a:endParaRPr lang="en-US" b="1" dirty="0">
              <a:solidFill>
                <a:schemeClr val="tx1"/>
              </a:solidFill>
            </a:endParaRPr>
          </a:p>
        </p:txBody>
      </p:sp>
      <p:sp>
        <p:nvSpPr>
          <p:cNvPr id="10" name="Rectangle 9"/>
          <p:cNvSpPr/>
          <p:nvPr/>
        </p:nvSpPr>
        <p:spPr>
          <a:xfrm>
            <a:off x="2442926" y="5303821"/>
            <a:ext cx="1548143" cy="2534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Web Browser </a:t>
            </a:r>
            <a:endParaRPr lang="en-US" dirty="0">
              <a:solidFill>
                <a:schemeClr val="tx1"/>
              </a:solidFill>
            </a:endParaRPr>
          </a:p>
        </p:txBody>
      </p:sp>
      <p:sp>
        <p:nvSpPr>
          <p:cNvPr id="11" name="Rectangle 10"/>
          <p:cNvSpPr/>
          <p:nvPr/>
        </p:nvSpPr>
        <p:spPr>
          <a:xfrm>
            <a:off x="8291465" y="5312874"/>
            <a:ext cx="1548143" cy="2534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Web Server</a:t>
            </a:r>
            <a:endParaRPr lang="en-US" dirty="0">
              <a:solidFill>
                <a:schemeClr val="tx1"/>
              </a:solidFill>
            </a:endParaRPr>
          </a:p>
        </p:txBody>
      </p:sp>
    </p:spTree>
    <p:extLst>
      <p:ext uri="{BB962C8B-B14F-4D97-AF65-F5344CB8AC3E}">
        <p14:creationId xmlns:p14="http://schemas.microsoft.com/office/powerpoint/2010/main" val="4008112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1"/>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p:bldP spid="9" grpId="0"/>
      <p:bldP spid="10" grpId="0"/>
      <p:bldP spid="11"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fontAlgn="base"/>
            <a:r>
              <a:rPr lang="en-US" dirty="0"/>
              <a:t>HTTP stands for </a:t>
            </a:r>
            <a:r>
              <a:rPr lang="en-US" b="1" dirty="0" smtClean="0"/>
              <a:t>HyperText </a:t>
            </a:r>
            <a:r>
              <a:rPr lang="en-US" b="1" dirty="0"/>
              <a:t>Transfer Protocol</a:t>
            </a:r>
            <a:r>
              <a:rPr lang="en-US" dirty="0"/>
              <a:t>. </a:t>
            </a:r>
            <a:endParaRPr lang="en-US" dirty="0" smtClean="0"/>
          </a:p>
          <a:p>
            <a:pPr fontAlgn="base"/>
            <a:r>
              <a:rPr lang="en-US" dirty="0" smtClean="0"/>
              <a:t>It </a:t>
            </a:r>
            <a:r>
              <a:rPr lang="en-US" dirty="0"/>
              <a:t>is an </a:t>
            </a:r>
            <a:r>
              <a:rPr lang="en-US" b="1" dirty="0"/>
              <a:t>application-layer protocol used for communication on the World Wide </a:t>
            </a:r>
            <a:r>
              <a:rPr lang="en-US" b="1" dirty="0" smtClean="0"/>
              <a:t>Web</a:t>
            </a:r>
            <a:r>
              <a:rPr lang="en-US" dirty="0" smtClean="0"/>
              <a:t>.</a:t>
            </a:r>
          </a:p>
          <a:p>
            <a:pPr fontAlgn="base"/>
            <a:r>
              <a:rPr lang="en-US" dirty="0" smtClean="0"/>
              <a:t>It is also called as </a:t>
            </a:r>
            <a:r>
              <a:rPr lang="en-US" b="1" dirty="0" smtClean="0"/>
              <a:t>communication protocol</a:t>
            </a:r>
            <a:r>
              <a:rPr lang="en-US" dirty="0" smtClean="0"/>
              <a:t>.</a:t>
            </a:r>
          </a:p>
          <a:p>
            <a:pPr fontAlgn="base"/>
            <a:r>
              <a:rPr lang="en-US" dirty="0"/>
              <a:t>It is used to </a:t>
            </a:r>
            <a:r>
              <a:rPr lang="en-US" b="1" dirty="0"/>
              <a:t>send and receive web pages and files on the internet</a:t>
            </a:r>
            <a:r>
              <a:rPr lang="en-US" dirty="0"/>
              <a:t>.</a:t>
            </a:r>
            <a:endParaRPr lang="en-US" dirty="0" smtClean="0"/>
          </a:p>
          <a:p>
            <a:pPr fontAlgn="base"/>
            <a:r>
              <a:rPr lang="en-US" dirty="0" smtClean="0"/>
              <a:t>It </a:t>
            </a:r>
            <a:r>
              <a:rPr lang="en-US" dirty="0"/>
              <a:t>serves as a foundation for </a:t>
            </a:r>
            <a:r>
              <a:rPr lang="en-US" b="1" dirty="0"/>
              <a:t>exchanging information between a web server and a client</a:t>
            </a:r>
            <a:r>
              <a:rPr lang="en-US" dirty="0"/>
              <a:t>, </a:t>
            </a:r>
            <a:r>
              <a:rPr lang="en-US" b="1" dirty="0"/>
              <a:t>typically a web browser</a:t>
            </a:r>
            <a:r>
              <a:rPr lang="en-US" dirty="0"/>
              <a:t>.</a:t>
            </a:r>
          </a:p>
          <a:p>
            <a:pPr fontAlgn="base"/>
            <a:r>
              <a:rPr lang="en-US" dirty="0"/>
              <a:t>HTTP enables the </a:t>
            </a:r>
            <a:r>
              <a:rPr lang="en-US" b="1" dirty="0"/>
              <a:t>retrieval of resources such as HTML documents, images, videos, and other media files</a:t>
            </a:r>
            <a:r>
              <a:rPr lang="en-US" dirty="0"/>
              <a:t>, allowing users to access websites and navigate the internet</a:t>
            </a:r>
            <a:r>
              <a:rPr lang="en-US" dirty="0" smtClean="0"/>
              <a:t>.</a:t>
            </a:r>
          </a:p>
          <a:p>
            <a:pPr fontAlgn="base"/>
            <a:r>
              <a:rPr lang="en-US" dirty="0" smtClean="0"/>
              <a:t>It </a:t>
            </a:r>
            <a:r>
              <a:rPr lang="en-US" b="1" dirty="0"/>
              <a:t>follows a request-response model</a:t>
            </a:r>
            <a:r>
              <a:rPr lang="en-US" dirty="0"/>
              <a:t>, where a client sends an HTTP request to a server, and the server responds with an HTTP response containing the requested information</a:t>
            </a:r>
            <a:r>
              <a:rPr lang="en-US" dirty="0" smtClean="0"/>
              <a:t>.</a:t>
            </a:r>
          </a:p>
          <a:p>
            <a:pPr fontAlgn="base"/>
            <a:endParaRPr lang="en-US" dirty="0"/>
          </a:p>
          <a:p>
            <a:pPr lvl="1" fontAlgn="base"/>
            <a:endParaRPr lang="en-US" dirty="0" smtClean="0"/>
          </a:p>
        </p:txBody>
      </p:sp>
      <p:sp>
        <p:nvSpPr>
          <p:cNvPr id="3" name="Title 2"/>
          <p:cNvSpPr>
            <a:spLocks noGrp="1"/>
          </p:cNvSpPr>
          <p:nvPr>
            <p:ph type="title"/>
          </p:nvPr>
        </p:nvSpPr>
        <p:spPr/>
        <p:txBody>
          <a:bodyPr/>
          <a:lstStyle/>
          <a:p>
            <a:r>
              <a:rPr lang="en-US" dirty="0" smtClean="0"/>
              <a:t>2. What is HTTP?</a:t>
            </a:r>
            <a:endParaRPr lang="en-US" dirty="0"/>
          </a:p>
        </p:txBody>
      </p:sp>
    </p:spTree>
    <p:extLst>
      <p:ext uri="{BB962C8B-B14F-4D97-AF65-F5344CB8AC3E}">
        <p14:creationId xmlns:p14="http://schemas.microsoft.com/office/powerpoint/2010/main" val="1883231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An HTTP request is made by the client to request a resource from the server, and the server responds with an HTTP response containing the requested resource or an error message</a:t>
            </a:r>
            <a:r>
              <a:rPr lang="en-US" dirty="0" smtClean="0"/>
              <a:t>.</a:t>
            </a:r>
          </a:p>
          <a:p>
            <a:r>
              <a:rPr lang="en-US" dirty="0"/>
              <a:t>When we send something from the client (browser, mobile, </a:t>
            </a:r>
            <a:r>
              <a:rPr lang="en-US" dirty="0" smtClean="0"/>
              <a:t>postman </a:t>
            </a:r>
            <a:r>
              <a:rPr lang="en-US" dirty="0"/>
              <a:t>etc.) to the server (webserver) is called a Request</a:t>
            </a:r>
            <a:r>
              <a:rPr lang="en-US" dirty="0" smtClean="0"/>
              <a:t>.</a:t>
            </a:r>
          </a:p>
          <a:p>
            <a:r>
              <a:rPr lang="en-US" dirty="0"/>
              <a:t>The request is formed with a couple of </a:t>
            </a:r>
            <a:r>
              <a:rPr lang="en-US" dirty="0" smtClean="0"/>
              <a:t>components, are as follows.</a:t>
            </a:r>
          </a:p>
          <a:p>
            <a:endParaRPr lang="en-US" dirty="0"/>
          </a:p>
        </p:txBody>
      </p:sp>
      <p:sp>
        <p:nvSpPr>
          <p:cNvPr id="3" name="Title 2"/>
          <p:cNvSpPr>
            <a:spLocks noGrp="1"/>
          </p:cNvSpPr>
          <p:nvPr>
            <p:ph type="title"/>
          </p:nvPr>
        </p:nvSpPr>
        <p:spPr/>
        <p:txBody>
          <a:bodyPr>
            <a:normAutofit/>
          </a:bodyPr>
          <a:lstStyle/>
          <a:p>
            <a:r>
              <a:rPr lang="en-US" dirty="0" smtClean="0"/>
              <a:t>3. HTTP </a:t>
            </a:r>
            <a:r>
              <a:rPr lang="en-US" dirty="0"/>
              <a:t>Request </a:t>
            </a:r>
            <a:r>
              <a:rPr lang="en-US" dirty="0" smtClean="0"/>
              <a:t>Components</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3587773721"/>
              </p:ext>
            </p:extLst>
          </p:nvPr>
        </p:nvGraphicFramePr>
        <p:xfrm>
          <a:off x="461818" y="2890212"/>
          <a:ext cx="11065164" cy="1854200"/>
        </p:xfrm>
        <a:graphic>
          <a:graphicData uri="http://schemas.openxmlformats.org/drawingml/2006/table">
            <a:tbl>
              <a:tblPr firstRow="1" bandRow="1">
                <a:tableStyleId>{5C22544A-7EE6-4342-B048-85BDC9FD1C3A}</a:tableStyleId>
              </a:tblPr>
              <a:tblGrid>
                <a:gridCol w="1939637"/>
                <a:gridCol w="9125527"/>
              </a:tblGrid>
              <a:tr h="370840">
                <a:tc>
                  <a:txBody>
                    <a:bodyPr/>
                    <a:lstStyle/>
                    <a:p>
                      <a:r>
                        <a:rPr lang="en-US" dirty="0" smtClean="0"/>
                        <a:t>Component</a:t>
                      </a:r>
                      <a:endParaRPr lang="en-US" dirty="0"/>
                    </a:p>
                  </a:txBody>
                  <a:tcPr/>
                </a:tc>
                <a:tc>
                  <a:txBody>
                    <a:bodyPr/>
                    <a:lstStyle/>
                    <a:p>
                      <a:r>
                        <a:rPr lang="en-US" dirty="0" smtClean="0"/>
                        <a:t>Description </a:t>
                      </a:r>
                      <a:endParaRPr lang="en-US" dirty="0"/>
                    </a:p>
                  </a:txBody>
                  <a:tcPr/>
                </a:tc>
              </a:tr>
              <a:tr h="370840">
                <a:tc>
                  <a:txBody>
                    <a:bodyPr/>
                    <a:lstStyle/>
                    <a:p>
                      <a:r>
                        <a:rPr lang="en-US" sz="1800" b="1" i="0" kern="1200" dirty="0" smtClean="0">
                          <a:solidFill>
                            <a:schemeClr val="dk1"/>
                          </a:solidFill>
                          <a:effectLst/>
                          <a:latin typeface="+mn-lt"/>
                          <a:ea typeface="+mn-ea"/>
                          <a:cs typeface="+mn-cs"/>
                        </a:rPr>
                        <a:t>URL</a:t>
                      </a:r>
                      <a:endParaRPr lang="en-US" dirty="0"/>
                    </a:p>
                  </a:txBody>
                  <a:tcPr/>
                </a:tc>
                <a:tc>
                  <a:txBody>
                    <a:bodyPr/>
                    <a:lstStyle/>
                    <a:p>
                      <a:r>
                        <a:rPr lang="en-US" sz="1800" b="0" i="0" kern="1200" dirty="0" smtClean="0">
                          <a:solidFill>
                            <a:schemeClr val="dk1"/>
                          </a:solidFill>
                          <a:effectLst/>
                          <a:latin typeface="+mn-lt"/>
                          <a:ea typeface="+mn-ea"/>
                          <a:cs typeface="+mn-cs"/>
                        </a:rPr>
                        <a:t>Each Request must have a unique URL</a:t>
                      </a:r>
                      <a:endParaRPr lang="en-US" dirty="0"/>
                    </a:p>
                  </a:txBody>
                  <a:tcPr/>
                </a:tc>
              </a:tr>
              <a:tr h="370840">
                <a:tc>
                  <a:txBody>
                    <a:bodyPr/>
                    <a:lstStyle/>
                    <a:p>
                      <a:r>
                        <a:rPr lang="en-US" sz="1800" b="1" i="0" kern="1200" dirty="0" smtClean="0">
                          <a:solidFill>
                            <a:schemeClr val="dk1"/>
                          </a:solidFill>
                          <a:effectLst/>
                          <a:latin typeface="+mn-lt"/>
                          <a:ea typeface="+mn-ea"/>
                          <a:cs typeface="+mn-cs"/>
                        </a:rPr>
                        <a:t>Verb (Method)</a:t>
                      </a:r>
                      <a:endParaRPr lang="en-US" dirty="0"/>
                    </a:p>
                  </a:txBody>
                  <a:tcPr/>
                </a:tc>
                <a:tc>
                  <a:txBody>
                    <a:bodyPr/>
                    <a:lstStyle/>
                    <a:p>
                      <a:r>
                        <a:rPr lang="en-US" sz="1800" b="0" i="0" kern="1200" dirty="0" smtClean="0">
                          <a:solidFill>
                            <a:schemeClr val="dk1"/>
                          </a:solidFill>
                          <a:effectLst/>
                          <a:latin typeface="+mn-lt"/>
                          <a:ea typeface="+mn-ea"/>
                          <a:cs typeface="+mn-cs"/>
                        </a:rPr>
                        <a:t>Each Request must have an HTTP Verb</a:t>
                      </a:r>
                      <a:endParaRPr lang="en-US" dirty="0"/>
                    </a:p>
                  </a:txBody>
                  <a:tcPr/>
                </a:tc>
              </a:tr>
              <a:tr h="370840">
                <a:tc>
                  <a:txBody>
                    <a:bodyPr/>
                    <a:lstStyle/>
                    <a:p>
                      <a:r>
                        <a:rPr lang="en-US" sz="1800" b="1" i="0" kern="1200" dirty="0" smtClean="0">
                          <a:solidFill>
                            <a:schemeClr val="dk1"/>
                          </a:solidFill>
                          <a:effectLst/>
                          <a:latin typeface="+mn-lt"/>
                          <a:ea typeface="+mn-ea"/>
                          <a:cs typeface="+mn-cs"/>
                        </a:rPr>
                        <a:t>Header(s)</a:t>
                      </a:r>
                      <a:endParaRPr lang="en-US" dirty="0"/>
                    </a:p>
                  </a:txBody>
                  <a:tcPr/>
                </a:tc>
                <a:tc>
                  <a:txBody>
                    <a:bodyPr/>
                    <a:lstStyle/>
                    <a:p>
                      <a:r>
                        <a:rPr lang="en-US" sz="1800" b="0" i="0" kern="1200" dirty="0" smtClean="0">
                          <a:solidFill>
                            <a:schemeClr val="dk1"/>
                          </a:solidFill>
                          <a:effectLst/>
                          <a:latin typeface="+mn-lt"/>
                          <a:ea typeface="+mn-ea"/>
                          <a:cs typeface="+mn-cs"/>
                        </a:rPr>
                        <a:t>Each Request can contain one or more Headers</a:t>
                      </a:r>
                      <a:endParaRPr lang="en-US" dirty="0"/>
                    </a:p>
                  </a:txBody>
                  <a:tcPr/>
                </a:tc>
              </a:tr>
              <a:tr h="370840">
                <a:tc>
                  <a:txBody>
                    <a:bodyPr/>
                    <a:lstStyle/>
                    <a:p>
                      <a:r>
                        <a:rPr lang="en-US" sz="1800" b="1" i="0" kern="1200" dirty="0" smtClean="0">
                          <a:solidFill>
                            <a:schemeClr val="dk1"/>
                          </a:solidFill>
                          <a:effectLst/>
                          <a:latin typeface="+mn-lt"/>
                          <a:ea typeface="+mn-ea"/>
                          <a:cs typeface="+mn-cs"/>
                        </a:rPr>
                        <a:t>Body</a:t>
                      </a:r>
                      <a:endParaRPr lang="en-US" dirty="0"/>
                    </a:p>
                  </a:txBody>
                  <a:tcPr/>
                </a:tc>
                <a:tc>
                  <a:txBody>
                    <a:bodyPr/>
                    <a:lstStyle/>
                    <a:p>
                      <a:r>
                        <a:rPr lang="en-US" sz="1800" b="0" i="0" kern="1200" dirty="0" smtClean="0">
                          <a:solidFill>
                            <a:schemeClr val="dk1"/>
                          </a:solidFill>
                          <a:effectLst/>
                          <a:latin typeface="+mn-lt"/>
                          <a:ea typeface="+mn-ea"/>
                          <a:cs typeface="+mn-cs"/>
                        </a:rPr>
                        <a:t>Each request can have a body. The body contains the data that we want to send to the server.</a:t>
                      </a:r>
                      <a:endParaRPr lang="en-US" dirty="0"/>
                    </a:p>
                  </a:txBody>
                  <a:tcPr/>
                </a:tc>
              </a:tr>
            </a:tbl>
          </a:graphicData>
        </a:graphic>
      </p:graphicFrame>
      <p:sp>
        <p:nvSpPr>
          <p:cNvPr id="5" name="Rectangle 4"/>
          <p:cNvSpPr/>
          <p:nvPr/>
        </p:nvSpPr>
        <p:spPr>
          <a:xfrm>
            <a:off x="1377499" y="4837660"/>
            <a:ext cx="3069125" cy="81499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tx2"/>
                </a:solidFill>
              </a:rPr>
              <a:t>Web Browser, Mobile App, Postman</a:t>
            </a:r>
            <a:endParaRPr lang="en-US" sz="2000" dirty="0">
              <a:solidFill>
                <a:schemeClr val="tx2"/>
              </a:solidFill>
            </a:endParaRPr>
          </a:p>
        </p:txBody>
      </p:sp>
      <p:sp>
        <p:nvSpPr>
          <p:cNvPr id="6" name="Rectangle 5"/>
          <p:cNvSpPr/>
          <p:nvPr/>
        </p:nvSpPr>
        <p:spPr>
          <a:xfrm>
            <a:off x="7106834" y="4836150"/>
            <a:ext cx="3069125" cy="834977"/>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tx2"/>
                </a:solidFill>
              </a:rPr>
              <a:t>Server</a:t>
            </a:r>
            <a:endParaRPr lang="en-US" sz="2000" dirty="0">
              <a:solidFill>
                <a:schemeClr val="tx2"/>
              </a:solidFill>
            </a:endParaRPr>
          </a:p>
        </p:txBody>
      </p:sp>
      <p:sp>
        <p:nvSpPr>
          <p:cNvPr id="7" name="Right Arrow 6"/>
          <p:cNvSpPr/>
          <p:nvPr/>
        </p:nvSpPr>
        <p:spPr>
          <a:xfrm>
            <a:off x="4636747" y="5172638"/>
            <a:ext cx="2353901" cy="316871"/>
          </a:xfrm>
          <a:prstGeom prst="rightArrow">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p:cNvSpPr/>
          <p:nvPr/>
        </p:nvSpPr>
        <p:spPr>
          <a:xfrm>
            <a:off x="5089419" y="4919140"/>
            <a:ext cx="1548143" cy="2534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rPr>
              <a:t>HTTP Request</a:t>
            </a:r>
            <a:endParaRPr lang="en-US" b="1" dirty="0">
              <a:solidFill>
                <a:schemeClr val="tx1"/>
              </a:solidFill>
            </a:endParaRPr>
          </a:p>
        </p:txBody>
      </p:sp>
      <p:sp>
        <p:nvSpPr>
          <p:cNvPr id="10" name="Rectangle 9"/>
          <p:cNvSpPr/>
          <p:nvPr/>
        </p:nvSpPr>
        <p:spPr>
          <a:xfrm>
            <a:off x="7949720" y="5700801"/>
            <a:ext cx="1548143" cy="2534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Web Server</a:t>
            </a:r>
            <a:endParaRPr lang="en-US" dirty="0">
              <a:solidFill>
                <a:schemeClr val="tx1"/>
              </a:solidFill>
            </a:endParaRPr>
          </a:p>
        </p:txBody>
      </p:sp>
      <p:sp>
        <p:nvSpPr>
          <p:cNvPr id="11" name="Right Arrow 10"/>
          <p:cNvSpPr/>
          <p:nvPr/>
        </p:nvSpPr>
        <p:spPr>
          <a:xfrm rot="5400000">
            <a:off x="5424854" y="5675243"/>
            <a:ext cx="702969" cy="306811"/>
          </a:xfrm>
          <a:prstGeom prst="rightArrow">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ounded Rectangle 11"/>
          <p:cNvSpPr/>
          <p:nvPr/>
        </p:nvSpPr>
        <p:spPr>
          <a:xfrm>
            <a:off x="4516582" y="6234545"/>
            <a:ext cx="2604654" cy="33251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accent4"/>
                </a:solidFill>
              </a:rPr>
              <a:t>URL, Verb, Header, Body</a:t>
            </a:r>
            <a:endParaRPr lang="en-US" b="1" dirty="0">
              <a:solidFill>
                <a:schemeClr val="accent4"/>
              </a:solidFill>
            </a:endParaRPr>
          </a:p>
        </p:txBody>
      </p:sp>
      <p:sp>
        <p:nvSpPr>
          <p:cNvPr id="13" name="Rectangle 12"/>
          <p:cNvSpPr/>
          <p:nvPr/>
        </p:nvSpPr>
        <p:spPr>
          <a:xfrm>
            <a:off x="2033829" y="5686946"/>
            <a:ext cx="1548143" cy="2534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Clients</a:t>
            </a:r>
            <a:endParaRPr lang="en-US" dirty="0">
              <a:solidFill>
                <a:schemeClr val="tx1"/>
              </a:solidFill>
            </a:endParaRPr>
          </a:p>
        </p:txBody>
      </p:sp>
    </p:spTree>
    <p:extLst>
      <p:ext uri="{BB962C8B-B14F-4D97-AF65-F5344CB8AC3E}">
        <p14:creationId xmlns:p14="http://schemas.microsoft.com/office/powerpoint/2010/main" val="2141460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0"/>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p:bldP spid="10" grpId="0"/>
      <p:bldP spid="11" grpId="0" animBg="1"/>
      <p:bldP spid="12" grpId="0" animBg="1"/>
      <p:bldP spid="1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Whatever we get from the webserver to the clients is called HTTP Response. </a:t>
            </a:r>
            <a:endParaRPr lang="en-US" dirty="0" smtClean="0"/>
          </a:p>
          <a:p>
            <a:r>
              <a:rPr lang="en-US" dirty="0" smtClean="0"/>
              <a:t>The </a:t>
            </a:r>
            <a:r>
              <a:rPr lang="en-US" dirty="0"/>
              <a:t>HTTP response contains the following components.</a:t>
            </a:r>
          </a:p>
        </p:txBody>
      </p:sp>
      <p:sp>
        <p:nvSpPr>
          <p:cNvPr id="3" name="Title 2"/>
          <p:cNvSpPr>
            <a:spLocks noGrp="1"/>
          </p:cNvSpPr>
          <p:nvPr>
            <p:ph type="title"/>
          </p:nvPr>
        </p:nvSpPr>
        <p:spPr/>
        <p:txBody>
          <a:bodyPr>
            <a:normAutofit/>
          </a:bodyPr>
          <a:lstStyle/>
          <a:p>
            <a:r>
              <a:rPr lang="en-US" dirty="0" smtClean="0"/>
              <a:t>3. HTTP </a:t>
            </a:r>
            <a:r>
              <a:rPr lang="en-US" dirty="0"/>
              <a:t>Response </a:t>
            </a:r>
            <a:r>
              <a:rPr lang="en-US" dirty="0" smtClean="0"/>
              <a:t>Components</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2992823405"/>
              </p:ext>
            </p:extLst>
          </p:nvPr>
        </p:nvGraphicFramePr>
        <p:xfrm>
          <a:off x="480290" y="1791085"/>
          <a:ext cx="11065164" cy="1483360"/>
        </p:xfrm>
        <a:graphic>
          <a:graphicData uri="http://schemas.openxmlformats.org/drawingml/2006/table">
            <a:tbl>
              <a:tblPr firstRow="1" bandRow="1">
                <a:tableStyleId>{5C22544A-7EE6-4342-B048-85BDC9FD1C3A}</a:tableStyleId>
              </a:tblPr>
              <a:tblGrid>
                <a:gridCol w="1939637"/>
                <a:gridCol w="9125527"/>
              </a:tblGrid>
              <a:tr h="370840">
                <a:tc>
                  <a:txBody>
                    <a:bodyPr/>
                    <a:lstStyle/>
                    <a:p>
                      <a:r>
                        <a:rPr lang="en-US" dirty="0" smtClean="0"/>
                        <a:t>Component</a:t>
                      </a:r>
                      <a:endParaRPr lang="en-US" dirty="0"/>
                    </a:p>
                  </a:txBody>
                  <a:tcPr/>
                </a:tc>
                <a:tc>
                  <a:txBody>
                    <a:bodyPr/>
                    <a:lstStyle/>
                    <a:p>
                      <a:r>
                        <a:rPr lang="en-US" dirty="0" smtClean="0"/>
                        <a:t>Description </a:t>
                      </a:r>
                      <a:endParaRPr lang="en-US" dirty="0"/>
                    </a:p>
                  </a:txBody>
                  <a:tcPr/>
                </a:tc>
              </a:tr>
              <a:tr h="370840">
                <a:tc>
                  <a:txBody>
                    <a:bodyPr/>
                    <a:lstStyle/>
                    <a:p>
                      <a:r>
                        <a:rPr lang="en-US" sz="1800" b="1" i="0" kern="1200" dirty="0" smtClean="0">
                          <a:solidFill>
                            <a:schemeClr val="dk1"/>
                          </a:solidFill>
                          <a:effectLst/>
                          <a:latin typeface="+mn-lt"/>
                          <a:ea typeface="+mn-ea"/>
                          <a:cs typeface="+mn-cs"/>
                        </a:rPr>
                        <a:t>HTTP Status Code</a:t>
                      </a:r>
                      <a:endParaRPr lang="en-US" dirty="0"/>
                    </a:p>
                  </a:txBody>
                  <a:tcPr/>
                </a:tc>
                <a:tc>
                  <a:txBody>
                    <a:bodyPr/>
                    <a:lstStyle/>
                    <a:p>
                      <a:r>
                        <a:rPr lang="en-US" sz="1800" b="0" i="0" kern="1200" dirty="0" smtClean="0">
                          <a:solidFill>
                            <a:schemeClr val="dk1"/>
                          </a:solidFill>
                          <a:effectLst/>
                          <a:latin typeface="+mn-lt"/>
                          <a:ea typeface="+mn-ea"/>
                          <a:cs typeface="+mn-cs"/>
                        </a:rPr>
                        <a:t>It must have a Status Code</a:t>
                      </a:r>
                      <a:endParaRPr lang="en-US" dirty="0"/>
                    </a:p>
                  </a:txBody>
                  <a:tcPr/>
                </a:tc>
              </a:tr>
              <a:tr h="370840">
                <a:tc>
                  <a:txBody>
                    <a:bodyPr/>
                    <a:lstStyle/>
                    <a:p>
                      <a:r>
                        <a:rPr lang="en-US" sz="1800" b="1" i="0" kern="1200" dirty="0" smtClean="0">
                          <a:solidFill>
                            <a:schemeClr val="dk1"/>
                          </a:solidFill>
                          <a:effectLst/>
                          <a:latin typeface="+mn-lt"/>
                          <a:ea typeface="+mn-ea"/>
                          <a:cs typeface="+mn-cs"/>
                        </a:rPr>
                        <a:t>Response Headers</a:t>
                      </a:r>
                      <a:endParaRPr lang="en-US" dirty="0"/>
                    </a:p>
                  </a:txBody>
                  <a:tcPr/>
                </a:tc>
                <a:tc>
                  <a:txBody>
                    <a:bodyPr/>
                    <a:lstStyle/>
                    <a:p>
                      <a:r>
                        <a:rPr lang="en-US" sz="1800" b="0" i="0" kern="1200" dirty="0" smtClean="0">
                          <a:solidFill>
                            <a:schemeClr val="dk1"/>
                          </a:solidFill>
                          <a:effectLst/>
                          <a:latin typeface="+mn-lt"/>
                          <a:ea typeface="+mn-ea"/>
                          <a:cs typeface="+mn-cs"/>
                        </a:rPr>
                        <a:t>It can have one or more response headers</a:t>
                      </a:r>
                      <a:endParaRPr lang="en-US" dirty="0"/>
                    </a:p>
                  </a:txBody>
                  <a:tcPr/>
                </a:tc>
              </a:tr>
              <a:tr h="370840">
                <a:tc>
                  <a:txBody>
                    <a:bodyPr/>
                    <a:lstStyle/>
                    <a:p>
                      <a:r>
                        <a:rPr lang="en-US" sz="1800" b="1" i="0" kern="1200" dirty="0" smtClean="0">
                          <a:solidFill>
                            <a:schemeClr val="dk1"/>
                          </a:solidFill>
                          <a:effectLst/>
                          <a:latin typeface="+mn-lt"/>
                          <a:ea typeface="+mn-ea"/>
                          <a:cs typeface="+mn-cs"/>
                        </a:rPr>
                        <a:t>Data</a:t>
                      </a:r>
                      <a:endParaRPr lang="en-US" dirty="0"/>
                    </a:p>
                  </a:txBody>
                  <a:tcPr/>
                </a:tc>
                <a:tc>
                  <a:txBody>
                    <a:bodyPr/>
                    <a:lstStyle/>
                    <a:p>
                      <a:r>
                        <a:rPr lang="en-US" sz="1800" b="0" i="0" kern="1200" dirty="0" smtClean="0">
                          <a:solidFill>
                            <a:schemeClr val="dk1"/>
                          </a:solidFill>
                          <a:effectLst/>
                          <a:latin typeface="+mn-lt"/>
                          <a:ea typeface="+mn-ea"/>
                          <a:cs typeface="+mn-cs"/>
                        </a:rPr>
                        <a:t>Response can have data i.e. return to the client</a:t>
                      </a:r>
                      <a:endParaRPr lang="en-US" dirty="0"/>
                    </a:p>
                  </a:txBody>
                  <a:tcPr/>
                </a:tc>
              </a:tr>
            </a:tbl>
          </a:graphicData>
        </a:graphic>
      </p:graphicFrame>
      <p:sp>
        <p:nvSpPr>
          <p:cNvPr id="5" name="Rectangle 4"/>
          <p:cNvSpPr/>
          <p:nvPr/>
        </p:nvSpPr>
        <p:spPr>
          <a:xfrm>
            <a:off x="1442153" y="3489151"/>
            <a:ext cx="3069125" cy="81499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tx2"/>
                </a:solidFill>
              </a:rPr>
              <a:t>Web Browser, Mobile App, Postman</a:t>
            </a:r>
            <a:endParaRPr lang="en-US" sz="2000" dirty="0">
              <a:solidFill>
                <a:schemeClr val="tx2"/>
              </a:solidFill>
            </a:endParaRPr>
          </a:p>
        </p:txBody>
      </p:sp>
      <p:sp>
        <p:nvSpPr>
          <p:cNvPr id="6" name="Rectangle 5"/>
          <p:cNvSpPr/>
          <p:nvPr/>
        </p:nvSpPr>
        <p:spPr>
          <a:xfrm>
            <a:off x="7171488" y="3487641"/>
            <a:ext cx="3069125" cy="834977"/>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tx2"/>
                </a:solidFill>
              </a:rPr>
              <a:t>Server</a:t>
            </a:r>
            <a:endParaRPr lang="en-US" sz="2000" dirty="0">
              <a:solidFill>
                <a:schemeClr val="tx2"/>
              </a:solidFill>
            </a:endParaRPr>
          </a:p>
        </p:txBody>
      </p:sp>
      <p:sp>
        <p:nvSpPr>
          <p:cNvPr id="7" name="Right Arrow 6"/>
          <p:cNvSpPr/>
          <p:nvPr/>
        </p:nvSpPr>
        <p:spPr>
          <a:xfrm rot="10800000">
            <a:off x="4701401" y="3824129"/>
            <a:ext cx="2353901" cy="316871"/>
          </a:xfrm>
          <a:prstGeom prst="rightArrow">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p:cNvSpPr/>
          <p:nvPr/>
        </p:nvSpPr>
        <p:spPr>
          <a:xfrm>
            <a:off x="5098655" y="3579868"/>
            <a:ext cx="1690072" cy="2255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rPr>
              <a:t>HTTP Response</a:t>
            </a:r>
            <a:endParaRPr lang="en-US" b="1" dirty="0">
              <a:solidFill>
                <a:schemeClr val="tx1"/>
              </a:solidFill>
            </a:endParaRPr>
          </a:p>
        </p:txBody>
      </p:sp>
      <p:sp>
        <p:nvSpPr>
          <p:cNvPr id="9" name="Rectangle 8"/>
          <p:cNvSpPr/>
          <p:nvPr/>
        </p:nvSpPr>
        <p:spPr>
          <a:xfrm>
            <a:off x="8014374" y="4352292"/>
            <a:ext cx="1548143" cy="2534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Web Server</a:t>
            </a:r>
            <a:endParaRPr lang="en-US" dirty="0">
              <a:solidFill>
                <a:schemeClr val="tx1"/>
              </a:solidFill>
            </a:endParaRPr>
          </a:p>
        </p:txBody>
      </p:sp>
      <p:sp>
        <p:nvSpPr>
          <p:cNvPr id="10" name="Right Arrow 9"/>
          <p:cNvSpPr/>
          <p:nvPr/>
        </p:nvSpPr>
        <p:spPr>
          <a:xfrm rot="5400000">
            <a:off x="5489508" y="4326734"/>
            <a:ext cx="702969" cy="306811"/>
          </a:xfrm>
          <a:prstGeom prst="rightArrow">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ounded Rectangle 10"/>
          <p:cNvSpPr/>
          <p:nvPr/>
        </p:nvSpPr>
        <p:spPr>
          <a:xfrm>
            <a:off x="3685307" y="4886036"/>
            <a:ext cx="4294909" cy="33250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accent4"/>
                </a:solidFill>
              </a:rPr>
              <a:t>Http Status Code, Response Header(s), Data</a:t>
            </a:r>
            <a:endParaRPr lang="en-US" b="1" dirty="0">
              <a:solidFill>
                <a:schemeClr val="accent4"/>
              </a:solidFill>
            </a:endParaRPr>
          </a:p>
        </p:txBody>
      </p:sp>
      <p:sp>
        <p:nvSpPr>
          <p:cNvPr id="12" name="Rectangle 11"/>
          <p:cNvSpPr/>
          <p:nvPr/>
        </p:nvSpPr>
        <p:spPr>
          <a:xfrm>
            <a:off x="2098483" y="4338437"/>
            <a:ext cx="1548143" cy="2534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Clients</a:t>
            </a:r>
            <a:endParaRPr lang="en-US" dirty="0">
              <a:solidFill>
                <a:schemeClr val="tx1"/>
              </a:solidFill>
            </a:endParaRPr>
          </a:p>
        </p:txBody>
      </p:sp>
    </p:spTree>
    <p:extLst>
      <p:ext uri="{BB962C8B-B14F-4D97-AF65-F5344CB8AC3E}">
        <p14:creationId xmlns:p14="http://schemas.microsoft.com/office/powerpoint/2010/main" val="1755468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p:bldP spid="9" grpId="0"/>
      <p:bldP spid="10" grpId="0" animBg="1"/>
      <p:bldP spid="11" grpId="0" animBg="1"/>
      <p:bldP spid="1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HTTP verbs, also known as HTTP methods, are a set of standardized actions that can be performed on resources using the HTTP (Hypertext Transfer Protocol) protocol</a:t>
            </a:r>
            <a:r>
              <a:rPr lang="en-US" dirty="0" smtClean="0"/>
              <a:t>.</a:t>
            </a:r>
          </a:p>
          <a:p>
            <a:r>
              <a:rPr lang="en-US" dirty="0"/>
              <a:t>Each HTTP request typically includes a verb/method to indicate the desired action to be </a:t>
            </a:r>
            <a:r>
              <a:rPr lang="en-US" dirty="0" smtClean="0"/>
              <a:t>taken.</a:t>
            </a:r>
          </a:p>
          <a:p>
            <a:r>
              <a:rPr lang="en-US" dirty="0"/>
              <a:t>The primary or most-commonly-used HTTP verbs </a:t>
            </a:r>
            <a:r>
              <a:rPr lang="en-US" dirty="0" smtClean="0"/>
              <a:t>are </a:t>
            </a:r>
            <a:r>
              <a:rPr lang="en-US" b="1" dirty="0"/>
              <a:t>POST</a:t>
            </a:r>
            <a:r>
              <a:rPr lang="en-US" dirty="0"/>
              <a:t>, </a:t>
            </a:r>
            <a:r>
              <a:rPr lang="en-US" b="1" dirty="0"/>
              <a:t>GET</a:t>
            </a:r>
            <a:r>
              <a:rPr lang="en-US" dirty="0"/>
              <a:t>, </a:t>
            </a:r>
            <a:r>
              <a:rPr lang="en-US" b="1" dirty="0"/>
              <a:t>PUT</a:t>
            </a:r>
            <a:r>
              <a:rPr lang="en-US" dirty="0"/>
              <a:t>, and </a:t>
            </a:r>
            <a:r>
              <a:rPr lang="en-US" b="1" dirty="0"/>
              <a:t>DELETE</a:t>
            </a:r>
            <a:r>
              <a:rPr lang="en-US" dirty="0"/>
              <a:t>. </a:t>
            </a:r>
            <a:endParaRPr lang="en-US" dirty="0" smtClean="0"/>
          </a:p>
          <a:p>
            <a:endParaRPr lang="en-US" dirty="0"/>
          </a:p>
        </p:txBody>
      </p:sp>
      <p:sp>
        <p:nvSpPr>
          <p:cNvPr id="3" name="Title 2"/>
          <p:cNvSpPr>
            <a:spLocks noGrp="1"/>
          </p:cNvSpPr>
          <p:nvPr>
            <p:ph type="title"/>
          </p:nvPr>
        </p:nvSpPr>
        <p:spPr/>
        <p:txBody>
          <a:bodyPr>
            <a:normAutofit/>
          </a:bodyPr>
          <a:lstStyle/>
          <a:p>
            <a:r>
              <a:rPr lang="en-US" dirty="0" smtClean="0"/>
              <a:t>4. HTTP </a:t>
            </a:r>
            <a:r>
              <a:rPr lang="en-US" dirty="0"/>
              <a:t>Verbs or HTTP </a:t>
            </a:r>
            <a:r>
              <a:rPr lang="en-US" dirty="0" smtClean="0"/>
              <a:t>Methods</a:t>
            </a:r>
            <a:endParaRPr lang="en-US" dirty="0"/>
          </a:p>
        </p:txBody>
      </p:sp>
      <p:pic>
        <p:nvPicPr>
          <p:cNvPr id="4" name="Picture 3"/>
          <p:cNvPicPr>
            <a:picLocks noChangeAspect="1"/>
          </p:cNvPicPr>
          <p:nvPr/>
        </p:nvPicPr>
        <p:blipFill rotWithShape="1">
          <a:blip r:embed="rId2">
            <a:extLst>
              <a:ext uri="{BEBA8EAE-BF5A-486C-A8C5-ECC9F3942E4B}">
                <a14:imgProps xmlns:a14="http://schemas.microsoft.com/office/drawing/2010/main">
                  <a14:imgLayer r:embed="rId3">
                    <a14:imgEffect>
                      <a14:saturation sat="200000"/>
                    </a14:imgEffect>
                  </a14:imgLayer>
                </a14:imgProps>
              </a:ext>
              <a:ext uri="{28A0092B-C50C-407E-A947-70E740481C1C}">
                <a14:useLocalDpi xmlns:a14="http://schemas.microsoft.com/office/drawing/2010/main" val="0"/>
              </a:ext>
            </a:extLst>
          </a:blip>
          <a:srcRect t="15432" b="24386"/>
          <a:stretch/>
        </p:blipFill>
        <p:spPr>
          <a:xfrm>
            <a:off x="274926" y="2484582"/>
            <a:ext cx="11420475" cy="3445164"/>
          </a:xfrm>
          <a:prstGeom prst="rect">
            <a:avLst/>
          </a:prstGeom>
          <a:ln>
            <a:noFill/>
          </a:ln>
        </p:spPr>
      </p:pic>
    </p:spTree>
    <p:extLst>
      <p:ext uri="{BB962C8B-B14F-4D97-AF65-F5344CB8AC3E}">
        <p14:creationId xmlns:p14="http://schemas.microsoft.com/office/powerpoint/2010/main" val="1824705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1600812107"/>
              </p:ext>
            </p:extLst>
          </p:nvPr>
        </p:nvGraphicFramePr>
        <p:xfrm>
          <a:off x="131763" y="863600"/>
          <a:ext cx="11928476" cy="4988560"/>
        </p:xfrm>
        <a:graphic>
          <a:graphicData uri="http://schemas.openxmlformats.org/drawingml/2006/table">
            <a:tbl>
              <a:tblPr firstRow="1" bandRow="1">
                <a:tableStyleId>{5C22544A-7EE6-4342-B048-85BDC9FD1C3A}</a:tableStyleId>
              </a:tblPr>
              <a:tblGrid>
                <a:gridCol w="1697037"/>
                <a:gridCol w="10231439"/>
              </a:tblGrid>
              <a:tr h="370840">
                <a:tc>
                  <a:txBody>
                    <a:bodyPr/>
                    <a:lstStyle/>
                    <a:p>
                      <a:pPr algn="ctr"/>
                      <a:r>
                        <a:rPr lang="en-US" dirty="0" smtClean="0"/>
                        <a:t>Method</a:t>
                      </a:r>
                      <a:endParaRPr lang="en-US" dirty="0"/>
                    </a:p>
                  </a:txBody>
                  <a:tcPr/>
                </a:tc>
                <a:tc>
                  <a:txBody>
                    <a:bodyPr/>
                    <a:lstStyle/>
                    <a:p>
                      <a:r>
                        <a:rPr lang="en-US" dirty="0" smtClean="0"/>
                        <a:t>Description</a:t>
                      </a:r>
                      <a:endParaRPr lang="en-US" dirty="0"/>
                    </a:p>
                  </a:txBody>
                  <a:tcPr/>
                </a:tc>
              </a:tr>
              <a:tr h="370840">
                <a:tc>
                  <a:txBody>
                    <a:bodyPr/>
                    <a:lstStyle/>
                    <a:p>
                      <a:pPr algn="ctr"/>
                      <a:r>
                        <a:rPr lang="en-US" b="1" dirty="0" smtClean="0"/>
                        <a:t>GET</a:t>
                      </a:r>
                      <a:endParaRPr lang="en-US" b="1" dirty="0"/>
                    </a:p>
                  </a:txBody>
                  <a:tcPr anchor="ctr"/>
                </a:tc>
                <a:tc>
                  <a:txBody>
                    <a:bodyPr/>
                    <a:lstStyle/>
                    <a:p>
                      <a:pPr marL="285750" indent="-285750">
                        <a:buFont typeface="Wingdings" panose="05000000000000000000" pitchFamily="2" charset="2"/>
                        <a:buChar char="ü"/>
                      </a:pPr>
                      <a:r>
                        <a:rPr lang="en-US" sz="1900" b="0" i="0" kern="1200" dirty="0" smtClean="0">
                          <a:solidFill>
                            <a:schemeClr val="dk1"/>
                          </a:solidFill>
                          <a:effectLst/>
                          <a:latin typeface="+mn-lt"/>
                          <a:ea typeface="+mn-ea"/>
                          <a:cs typeface="+mn-cs"/>
                        </a:rPr>
                        <a:t>Used fetch or retrieve data from the server</a:t>
                      </a:r>
                    </a:p>
                    <a:p>
                      <a:pPr marL="285750" indent="-285750">
                        <a:buFont typeface="Wingdings" panose="05000000000000000000" pitchFamily="2" charset="2"/>
                        <a:buChar char="ü"/>
                      </a:pPr>
                      <a:r>
                        <a:rPr lang="en-US" sz="1900" b="0" i="0" kern="1200" dirty="0" smtClean="0">
                          <a:solidFill>
                            <a:schemeClr val="dk1"/>
                          </a:solidFill>
                          <a:effectLst/>
                          <a:latin typeface="+mn-lt"/>
                          <a:ea typeface="+mn-ea"/>
                          <a:cs typeface="+mn-cs"/>
                        </a:rPr>
                        <a:t>Requests using GET should only be used to request data (they shouldn’t include data)</a:t>
                      </a:r>
                    </a:p>
                    <a:p>
                      <a:pPr marL="285750" indent="-285750">
                        <a:buFont typeface="Wingdings" panose="05000000000000000000" pitchFamily="2" charset="2"/>
                        <a:buChar char="ü"/>
                      </a:pPr>
                      <a:r>
                        <a:rPr lang="en-US" sz="1900" b="0" i="0" kern="1200" dirty="0" smtClean="0">
                          <a:solidFill>
                            <a:schemeClr val="dk1"/>
                          </a:solidFill>
                          <a:effectLst/>
                          <a:latin typeface="+mn-lt"/>
                          <a:ea typeface="+mn-ea"/>
                          <a:cs typeface="+mn-cs"/>
                        </a:rPr>
                        <a:t>For example, you want to search for something like you want to get a list of employees, a list of products, you want to retrieve a book by id, etc.</a:t>
                      </a:r>
                    </a:p>
                    <a:p>
                      <a:pPr marL="285750" indent="-285750">
                        <a:buFont typeface="Wingdings" panose="05000000000000000000" pitchFamily="2" charset="2"/>
                        <a:buChar char="ü"/>
                      </a:pPr>
                      <a:r>
                        <a:rPr lang="en-US" sz="1900" b="0" i="0" kern="1200" dirty="0" smtClean="0">
                          <a:solidFill>
                            <a:schemeClr val="dk1"/>
                          </a:solidFill>
                          <a:effectLst/>
                          <a:latin typeface="+mn-lt"/>
                          <a:ea typeface="+mn-ea"/>
                          <a:cs typeface="+mn-cs"/>
                        </a:rPr>
                        <a:t>It is idempotent</a:t>
                      </a:r>
                      <a:endParaRPr lang="en-US" sz="1900" dirty="0"/>
                    </a:p>
                  </a:txBody>
                  <a:tcPr/>
                </a:tc>
              </a:tr>
              <a:tr h="370840">
                <a:tc>
                  <a:txBody>
                    <a:bodyPr/>
                    <a:lstStyle/>
                    <a:p>
                      <a:pPr algn="ctr"/>
                      <a:r>
                        <a:rPr lang="en-US" b="1" dirty="0" smtClean="0"/>
                        <a:t>POST</a:t>
                      </a:r>
                      <a:endParaRPr lang="en-US" b="1" dirty="0"/>
                    </a:p>
                  </a:txBody>
                  <a:tcPr anchor="ctr"/>
                </a:tc>
                <a:tc>
                  <a:txBody>
                    <a:bodyPr/>
                    <a:lstStyle/>
                    <a:p>
                      <a:pPr marL="285750" indent="-285750">
                        <a:buFont typeface="Wingdings" panose="05000000000000000000" pitchFamily="2" charset="2"/>
                        <a:buChar char="ü"/>
                      </a:pPr>
                      <a:r>
                        <a:rPr lang="en-US" sz="1900" b="0" i="0" kern="1200" dirty="0" smtClean="0">
                          <a:solidFill>
                            <a:schemeClr val="dk1"/>
                          </a:solidFill>
                          <a:effectLst/>
                          <a:latin typeface="+mn-lt"/>
                          <a:ea typeface="+mn-ea"/>
                          <a:cs typeface="+mn-cs"/>
                        </a:rPr>
                        <a:t>It is used to make a new entry in the database</a:t>
                      </a:r>
                    </a:p>
                    <a:p>
                      <a:pPr marL="285750" indent="-285750">
                        <a:buFont typeface="Wingdings" panose="05000000000000000000" pitchFamily="2" charset="2"/>
                        <a:buChar char="ü"/>
                      </a:pPr>
                      <a:r>
                        <a:rPr lang="en-US" sz="1900" b="0" i="0" kern="1200" dirty="0" smtClean="0">
                          <a:solidFill>
                            <a:schemeClr val="dk1"/>
                          </a:solidFill>
                          <a:effectLst/>
                          <a:latin typeface="+mn-lt"/>
                          <a:ea typeface="+mn-ea"/>
                          <a:cs typeface="+mn-cs"/>
                        </a:rPr>
                        <a:t>It is not only specific to a database, whenever you want to create a new resource in your application</a:t>
                      </a:r>
                    </a:p>
                    <a:p>
                      <a:pPr marL="285750" indent="-285750">
                        <a:buFont typeface="Wingdings" panose="05000000000000000000" pitchFamily="2" charset="2"/>
                        <a:buChar char="ü"/>
                      </a:pPr>
                      <a:r>
                        <a:rPr lang="en-US" sz="1900" b="0" i="0" kern="1200" dirty="0" smtClean="0">
                          <a:solidFill>
                            <a:schemeClr val="dk1"/>
                          </a:solidFill>
                          <a:effectLst/>
                          <a:latin typeface="+mn-lt"/>
                          <a:ea typeface="+mn-ea"/>
                          <a:cs typeface="+mn-cs"/>
                        </a:rPr>
                        <a:t>It often results in the creation of a new resource or a change in the state of an existing resource</a:t>
                      </a:r>
                    </a:p>
                    <a:p>
                      <a:pPr marL="285750" indent="-285750">
                        <a:buFont typeface="Wingdings" panose="05000000000000000000" pitchFamily="2" charset="2"/>
                        <a:buChar char="ü"/>
                      </a:pPr>
                      <a:r>
                        <a:rPr lang="en-US" sz="1900" b="0" i="0" kern="1200" dirty="0" smtClean="0">
                          <a:solidFill>
                            <a:schemeClr val="dk1"/>
                          </a:solidFill>
                          <a:effectLst/>
                          <a:latin typeface="+mn-lt"/>
                          <a:ea typeface="+mn-ea"/>
                          <a:cs typeface="+mn-cs"/>
                        </a:rPr>
                        <a:t>It is not idempotent</a:t>
                      </a:r>
                      <a:endParaRPr lang="en-US" sz="1900" dirty="0"/>
                    </a:p>
                  </a:txBody>
                  <a:tcPr/>
                </a:tc>
              </a:tr>
              <a:tr h="370840">
                <a:tc>
                  <a:txBody>
                    <a:bodyPr/>
                    <a:lstStyle/>
                    <a:p>
                      <a:pPr algn="ctr"/>
                      <a:r>
                        <a:rPr lang="en-US" b="1" dirty="0" smtClean="0"/>
                        <a:t>PUT</a:t>
                      </a:r>
                      <a:endParaRPr lang="en-US" b="1" dirty="0"/>
                    </a:p>
                  </a:txBody>
                  <a:tcPr anchor="ctr"/>
                </a:tc>
                <a:tc>
                  <a:txBody>
                    <a:bodyPr/>
                    <a:lstStyle/>
                    <a:p>
                      <a:pPr marL="285750" indent="-285750">
                        <a:buFont typeface="Wingdings" panose="05000000000000000000" pitchFamily="2" charset="2"/>
                        <a:buChar char="ü"/>
                      </a:pPr>
                      <a:r>
                        <a:rPr lang="en-US" sz="1900" b="0" i="0" kern="1200" dirty="0" smtClean="0">
                          <a:solidFill>
                            <a:schemeClr val="dk1"/>
                          </a:solidFill>
                          <a:effectLst/>
                          <a:latin typeface="+mn-lt"/>
                          <a:ea typeface="+mn-ea"/>
                          <a:cs typeface="+mn-cs"/>
                        </a:rPr>
                        <a:t>The PUT method is used to update all the properties of the current resource in the database </a:t>
                      </a:r>
                    </a:p>
                    <a:p>
                      <a:pPr marL="285750" indent="-285750">
                        <a:buFont typeface="Wingdings" panose="05000000000000000000" pitchFamily="2" charset="2"/>
                        <a:buChar char="ü"/>
                      </a:pPr>
                      <a:r>
                        <a:rPr lang="en-US" sz="1900" b="0" i="0" kern="1200" dirty="0" smtClean="0">
                          <a:solidFill>
                            <a:schemeClr val="dk1"/>
                          </a:solidFill>
                          <a:effectLst/>
                          <a:latin typeface="+mn-lt"/>
                          <a:ea typeface="+mn-ea"/>
                          <a:cs typeface="+mn-cs"/>
                        </a:rPr>
                        <a:t>If we want to update all properties of a particular product (i.e. current resource) then we need to use PUT HTTP Request</a:t>
                      </a:r>
                    </a:p>
                    <a:p>
                      <a:pPr marL="285750" indent="-285750">
                        <a:buFont typeface="Wingdings" panose="05000000000000000000" pitchFamily="2" charset="2"/>
                        <a:buChar char="ü"/>
                      </a:pPr>
                      <a:r>
                        <a:rPr lang="en-US" sz="1900" b="0" i="0" kern="1200" dirty="0" smtClean="0">
                          <a:solidFill>
                            <a:schemeClr val="dk1"/>
                          </a:solidFill>
                          <a:effectLst/>
                          <a:latin typeface="+mn-lt"/>
                          <a:ea typeface="+mn-ea"/>
                          <a:cs typeface="+mn-cs"/>
                        </a:rPr>
                        <a:t>So, whenever you want to update all the properties (column) of a resource (existing record in the database)</a:t>
                      </a:r>
                    </a:p>
                    <a:p>
                      <a:pPr marL="285750" indent="-285750">
                        <a:buFont typeface="Wingdings" panose="05000000000000000000" pitchFamily="2" charset="2"/>
                        <a:buChar char="ü"/>
                      </a:pPr>
                      <a:r>
                        <a:rPr lang="en-US" sz="1900" b="0" i="0" kern="1200" dirty="0" smtClean="0">
                          <a:solidFill>
                            <a:schemeClr val="dk1"/>
                          </a:solidFill>
                          <a:effectLst/>
                          <a:latin typeface="+mn-lt"/>
                          <a:ea typeface="+mn-ea"/>
                          <a:cs typeface="+mn-cs"/>
                        </a:rPr>
                        <a:t>It is idempotent</a:t>
                      </a:r>
                      <a:endParaRPr lang="en-US" sz="1900" dirty="0"/>
                    </a:p>
                  </a:txBody>
                  <a:tcPr/>
                </a:tc>
              </a:tr>
            </a:tbl>
          </a:graphicData>
        </a:graphic>
      </p:graphicFrame>
      <p:sp>
        <p:nvSpPr>
          <p:cNvPr id="3" name="Title 2"/>
          <p:cNvSpPr>
            <a:spLocks noGrp="1"/>
          </p:cNvSpPr>
          <p:nvPr>
            <p:ph type="title"/>
          </p:nvPr>
        </p:nvSpPr>
        <p:spPr/>
        <p:txBody>
          <a:bodyPr/>
          <a:lstStyle/>
          <a:p>
            <a:r>
              <a:rPr lang="en-US" dirty="0"/>
              <a:t>4. HTTP Verbs or HTTP </a:t>
            </a:r>
            <a:r>
              <a:rPr lang="en-US" dirty="0" smtClean="0"/>
              <a:t>Methods Cont..</a:t>
            </a:r>
            <a:endParaRPr lang="en-US" dirty="0"/>
          </a:p>
        </p:txBody>
      </p:sp>
      <p:sp>
        <p:nvSpPr>
          <p:cNvPr id="2" name="Rectangle 1"/>
          <p:cNvSpPr/>
          <p:nvPr/>
        </p:nvSpPr>
        <p:spPr>
          <a:xfrm>
            <a:off x="126748" y="2770360"/>
            <a:ext cx="11914360" cy="12403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134293" y="1220709"/>
            <a:ext cx="11914360" cy="15587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125239" y="4018229"/>
            <a:ext cx="11914360" cy="18484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21062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2"/>
                                        </p:tgtEl>
                                      </p:cBhvr>
                                    </p:animEffect>
                                    <p:set>
                                      <p:cBhvr>
                                        <p:cTn id="12" dur="1" fill="hold">
                                          <p:stCondLst>
                                            <p:cond delay="499"/>
                                          </p:stCondLst>
                                        </p:cTn>
                                        <p:tgtEl>
                                          <p:spTgt spid="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0" nodeType="clickEffect">
                                  <p:stCondLst>
                                    <p:cond delay="0"/>
                                  </p:stCondLst>
                                  <p:childTnLst>
                                    <p:animEffect transition="out" filter="fade">
                                      <p:cBhvr>
                                        <p:cTn id="16" dur="500"/>
                                        <p:tgtEl>
                                          <p:spTgt spid="6"/>
                                        </p:tgtEl>
                                      </p:cBhvr>
                                    </p:animEffect>
                                    <p:set>
                                      <p:cBhvr>
                                        <p:cTn id="17"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P spid="6"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855220979"/>
              </p:ext>
            </p:extLst>
          </p:nvPr>
        </p:nvGraphicFramePr>
        <p:xfrm>
          <a:off x="131763" y="863600"/>
          <a:ext cx="11928476" cy="4607560"/>
        </p:xfrm>
        <a:graphic>
          <a:graphicData uri="http://schemas.openxmlformats.org/drawingml/2006/table">
            <a:tbl>
              <a:tblPr firstRow="1" bandRow="1">
                <a:tableStyleId>{5C22544A-7EE6-4342-B048-85BDC9FD1C3A}</a:tableStyleId>
              </a:tblPr>
              <a:tblGrid>
                <a:gridCol w="1697037"/>
                <a:gridCol w="10231439"/>
              </a:tblGrid>
              <a:tr h="370840">
                <a:tc>
                  <a:txBody>
                    <a:bodyPr/>
                    <a:lstStyle/>
                    <a:p>
                      <a:pPr algn="ctr"/>
                      <a:r>
                        <a:rPr lang="en-US" dirty="0" smtClean="0"/>
                        <a:t>Method</a:t>
                      </a:r>
                      <a:endParaRPr lang="en-US" dirty="0"/>
                    </a:p>
                  </a:txBody>
                  <a:tcPr/>
                </a:tc>
                <a:tc>
                  <a:txBody>
                    <a:bodyPr/>
                    <a:lstStyle/>
                    <a:p>
                      <a:r>
                        <a:rPr lang="en-US" dirty="0" smtClean="0"/>
                        <a:t>Description</a:t>
                      </a:r>
                      <a:endParaRPr lang="en-US" dirty="0"/>
                    </a:p>
                  </a:txBody>
                  <a:tcPr/>
                </a:tc>
              </a:tr>
              <a:tr h="370840">
                <a:tc>
                  <a:txBody>
                    <a:bodyPr/>
                    <a:lstStyle/>
                    <a:p>
                      <a:pPr algn="ctr"/>
                      <a:r>
                        <a:rPr lang="en-US" sz="1800" b="1" i="0" kern="1200" dirty="0" smtClean="0">
                          <a:solidFill>
                            <a:schemeClr val="dk1"/>
                          </a:solidFill>
                          <a:effectLst/>
                          <a:latin typeface="+mn-lt"/>
                          <a:ea typeface="+mn-ea"/>
                          <a:cs typeface="+mn-cs"/>
                        </a:rPr>
                        <a:t>PATCH</a:t>
                      </a:r>
                      <a:endParaRPr lang="en-US" dirty="0"/>
                    </a:p>
                  </a:txBody>
                  <a:tcPr anchor="ctr"/>
                </a:tc>
                <a:tc>
                  <a:txBody>
                    <a:bodyPr/>
                    <a:lstStyle/>
                    <a:p>
                      <a:pPr marL="285750" indent="-285750">
                        <a:buFont typeface="Wingdings" panose="05000000000000000000" pitchFamily="2" charset="2"/>
                        <a:buChar char="ü"/>
                      </a:pPr>
                      <a:r>
                        <a:rPr lang="en-US" sz="1900" b="0" i="0" kern="1200" dirty="0" smtClean="0">
                          <a:solidFill>
                            <a:schemeClr val="dk1"/>
                          </a:solidFill>
                          <a:effectLst/>
                          <a:latin typeface="+mn-lt"/>
                          <a:ea typeface="+mn-ea"/>
                          <a:cs typeface="+mn-cs"/>
                        </a:rPr>
                        <a:t>There are some situations where you don’t want to update all the properties of an existing resource instead you want to update a few of the properties, then you need to use the PATCH method</a:t>
                      </a:r>
                    </a:p>
                    <a:p>
                      <a:pPr marL="285750" indent="-285750">
                        <a:buFont typeface="Wingdings" panose="05000000000000000000" pitchFamily="2" charset="2"/>
                        <a:buChar char="ü"/>
                      </a:pPr>
                      <a:r>
                        <a:rPr lang="en-US" sz="1900" b="0" i="0" kern="1200" dirty="0" smtClean="0">
                          <a:solidFill>
                            <a:schemeClr val="dk1"/>
                          </a:solidFill>
                          <a:effectLst/>
                          <a:latin typeface="+mn-lt"/>
                          <a:ea typeface="+mn-ea"/>
                          <a:cs typeface="+mn-cs"/>
                        </a:rPr>
                        <a:t>So, the PATCH method is similar to the PUT method, but it is used to update a few properties of the current resource in the database.</a:t>
                      </a:r>
                    </a:p>
                    <a:p>
                      <a:pPr marL="285750" indent="-285750">
                        <a:buFont typeface="Wingdings" panose="05000000000000000000" pitchFamily="2" charset="2"/>
                        <a:buChar char="ü"/>
                      </a:pPr>
                      <a:r>
                        <a:rPr lang="en-US" sz="1900" b="0" i="0" kern="1200" dirty="0" smtClean="0">
                          <a:solidFill>
                            <a:schemeClr val="dk1"/>
                          </a:solidFill>
                          <a:effectLst/>
                          <a:latin typeface="+mn-lt"/>
                          <a:ea typeface="+mn-ea"/>
                          <a:cs typeface="+mn-cs"/>
                        </a:rPr>
                        <a:t>For example, if you want to update a few properties (columns) of an existing product then you need to use the PATCH method. </a:t>
                      </a:r>
                    </a:p>
                    <a:p>
                      <a:pPr marL="285750" indent="-285750">
                        <a:buFont typeface="Wingdings" panose="05000000000000000000" pitchFamily="2" charset="2"/>
                        <a:buChar char="ü"/>
                      </a:pPr>
                      <a:r>
                        <a:rPr lang="en-US" sz="1900" b="0" i="0" kern="1200" dirty="0" smtClean="0">
                          <a:solidFill>
                            <a:schemeClr val="dk1"/>
                          </a:solidFill>
                          <a:effectLst/>
                          <a:latin typeface="+mn-lt"/>
                          <a:ea typeface="+mn-ea"/>
                          <a:cs typeface="+mn-cs"/>
                        </a:rPr>
                        <a:t>That means if your Product table contains 10 columns, and you want to update only four columns of an existing product, then you need to use the PATCH method.</a:t>
                      </a:r>
                    </a:p>
                    <a:p>
                      <a:pPr marL="285750" indent="-285750">
                        <a:buFont typeface="Wingdings" panose="05000000000000000000" pitchFamily="2" charset="2"/>
                        <a:buChar char="ü"/>
                      </a:pPr>
                      <a:r>
                        <a:rPr lang="en-US" sz="1900" b="0" i="0" kern="1200" dirty="0" smtClean="0">
                          <a:solidFill>
                            <a:schemeClr val="dk1"/>
                          </a:solidFill>
                          <a:effectLst/>
                          <a:latin typeface="+mn-lt"/>
                          <a:ea typeface="+mn-ea"/>
                          <a:cs typeface="+mn-cs"/>
                        </a:rPr>
                        <a:t>So, it applies partial modifications to a resource. It is used to update only specific parts of a resource, rather than replacing the entire resource.</a:t>
                      </a:r>
                      <a:endParaRPr lang="en-US" sz="1900" dirty="0"/>
                    </a:p>
                  </a:txBody>
                  <a:tcPr/>
                </a:tc>
              </a:tr>
              <a:tr h="370840">
                <a:tc>
                  <a:txBody>
                    <a:bodyPr/>
                    <a:lstStyle/>
                    <a:p>
                      <a:pPr algn="ctr"/>
                      <a:r>
                        <a:rPr lang="en-US" sz="1800" b="1" i="0" kern="1200" dirty="0" smtClean="0">
                          <a:solidFill>
                            <a:schemeClr val="dk1"/>
                          </a:solidFill>
                          <a:effectLst/>
                          <a:latin typeface="+mn-lt"/>
                          <a:ea typeface="+mn-ea"/>
                          <a:cs typeface="+mn-cs"/>
                        </a:rPr>
                        <a:t>DELETE</a:t>
                      </a:r>
                      <a:endParaRPr lang="en-US" dirty="0"/>
                    </a:p>
                  </a:txBody>
                  <a:tcPr anchor="ctr"/>
                </a:tc>
                <a:tc>
                  <a:txBody>
                    <a:bodyPr/>
                    <a:lstStyle/>
                    <a:p>
                      <a:pPr marL="342900" indent="-342900">
                        <a:buFont typeface="Wingdings" panose="05000000000000000000" pitchFamily="2" charset="2"/>
                        <a:buChar char="ü"/>
                      </a:pPr>
                      <a:r>
                        <a:rPr lang="en-US" sz="1900" b="0" i="0" kern="1200" dirty="0" smtClean="0">
                          <a:solidFill>
                            <a:schemeClr val="dk1"/>
                          </a:solidFill>
                          <a:effectLst/>
                          <a:latin typeface="+mn-lt"/>
                          <a:ea typeface="+mn-ea"/>
                          <a:cs typeface="+mn-cs"/>
                        </a:rPr>
                        <a:t>The DELETE method is used to delete the resource from the database</a:t>
                      </a:r>
                    </a:p>
                    <a:p>
                      <a:pPr marL="342900" indent="-342900">
                        <a:buFont typeface="Wingdings" panose="05000000000000000000" pitchFamily="2" charset="2"/>
                        <a:buChar char="ü"/>
                      </a:pPr>
                      <a:r>
                        <a:rPr lang="en-US" sz="1900" b="0" i="0" kern="1200" dirty="0" smtClean="0">
                          <a:solidFill>
                            <a:schemeClr val="dk1"/>
                          </a:solidFill>
                          <a:effectLst/>
                          <a:latin typeface="+mn-lt"/>
                          <a:ea typeface="+mn-ea"/>
                          <a:cs typeface="+mn-cs"/>
                        </a:rPr>
                        <a:t>It removes a specified resource.</a:t>
                      </a:r>
                    </a:p>
                    <a:p>
                      <a:pPr marL="342900" indent="-342900">
                        <a:buFont typeface="Wingdings" panose="05000000000000000000" pitchFamily="2" charset="2"/>
                        <a:buChar char="ü"/>
                      </a:pPr>
                      <a:r>
                        <a:rPr lang="en-US" sz="1900" b="0" i="0" kern="1200" dirty="0" smtClean="0">
                          <a:solidFill>
                            <a:schemeClr val="dk1"/>
                          </a:solidFill>
                          <a:effectLst/>
                          <a:latin typeface="+mn-lt"/>
                          <a:ea typeface="+mn-ea"/>
                          <a:cs typeface="+mn-cs"/>
                        </a:rPr>
                        <a:t>In modern applications, we use two concepts for deletion. One is Soft Delete[PATCH] and the other one is Hard Delete.[DELETE]</a:t>
                      </a:r>
                    </a:p>
                  </a:txBody>
                  <a:tcPr/>
                </a:tc>
              </a:tr>
            </a:tbl>
          </a:graphicData>
        </a:graphic>
      </p:graphicFrame>
      <p:sp>
        <p:nvSpPr>
          <p:cNvPr id="3" name="Title 2"/>
          <p:cNvSpPr>
            <a:spLocks noGrp="1"/>
          </p:cNvSpPr>
          <p:nvPr>
            <p:ph type="title"/>
          </p:nvPr>
        </p:nvSpPr>
        <p:spPr/>
        <p:txBody>
          <a:bodyPr/>
          <a:lstStyle/>
          <a:p>
            <a:r>
              <a:rPr lang="en-US" dirty="0"/>
              <a:t>4. HTTP Verbs or HTTP </a:t>
            </a:r>
            <a:r>
              <a:rPr lang="en-US" dirty="0" smtClean="0"/>
              <a:t>Methods Cont..</a:t>
            </a:r>
            <a:endParaRPr lang="en-US" dirty="0"/>
          </a:p>
        </p:txBody>
      </p:sp>
      <p:sp>
        <p:nvSpPr>
          <p:cNvPr id="2" name="Rectangle 1"/>
          <p:cNvSpPr/>
          <p:nvPr/>
        </p:nvSpPr>
        <p:spPr>
          <a:xfrm>
            <a:off x="99588" y="1231271"/>
            <a:ext cx="11959627" cy="29876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98078" y="4199298"/>
            <a:ext cx="11959627" cy="12689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65190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2"/>
                                        </p:tgtEl>
                                      </p:cBhvr>
                                    </p:animEffect>
                                    <p:set>
                                      <p:cBhvr>
                                        <p:cTn id="7" dur="1" fill="hold">
                                          <p:stCondLst>
                                            <p:cond delay="499"/>
                                          </p:stCondLst>
                                        </p:cTn>
                                        <p:tgtEl>
                                          <p:spTgt spid="2"/>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5"/>
                                        </p:tgtEl>
                                      </p:cBhvr>
                                    </p:animEffect>
                                    <p:set>
                                      <p:cBhvr>
                                        <p:cTn id="12"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The </a:t>
            </a:r>
            <a:r>
              <a:rPr lang="en-US" dirty="0" smtClean="0"/>
              <a:t>HTTP status </a:t>
            </a:r>
            <a:r>
              <a:rPr lang="en-US" dirty="0"/>
              <a:t>code is also one of the </a:t>
            </a:r>
            <a:r>
              <a:rPr lang="en-US" b="1" dirty="0"/>
              <a:t>important components of HTTP Response</a:t>
            </a:r>
            <a:r>
              <a:rPr lang="en-US" dirty="0"/>
              <a:t>. </a:t>
            </a:r>
            <a:endParaRPr lang="en-US" dirty="0" smtClean="0"/>
          </a:p>
          <a:p>
            <a:r>
              <a:rPr lang="en-US" dirty="0" smtClean="0"/>
              <a:t>The </a:t>
            </a:r>
            <a:r>
              <a:rPr lang="en-US" dirty="0"/>
              <a:t>Status code is issued from the server and they give information about the </a:t>
            </a:r>
            <a:r>
              <a:rPr lang="en-US" dirty="0" smtClean="0"/>
              <a:t>response.</a:t>
            </a:r>
          </a:p>
          <a:p>
            <a:r>
              <a:rPr lang="en-US" dirty="0" smtClean="0"/>
              <a:t>Whenever </a:t>
            </a:r>
            <a:r>
              <a:rPr lang="en-US" b="1" dirty="0"/>
              <a:t>we get any response from the server to the client</a:t>
            </a:r>
            <a:r>
              <a:rPr lang="en-US" dirty="0"/>
              <a:t>, in that HTTP Response, </a:t>
            </a:r>
            <a:r>
              <a:rPr lang="en-US" b="1" dirty="0"/>
              <a:t>we must have one HTTP Status code</a:t>
            </a:r>
            <a:r>
              <a:rPr lang="en-US" b="1" dirty="0" smtClean="0"/>
              <a:t>.</a:t>
            </a:r>
          </a:p>
          <a:p>
            <a:r>
              <a:rPr lang="en-US" dirty="0"/>
              <a:t>Status codes are three-digit numbers that are returned by servers to provide information about the outcome of a request made by a client</a:t>
            </a:r>
            <a:r>
              <a:rPr lang="en-US" dirty="0" smtClean="0"/>
              <a:t>.</a:t>
            </a:r>
          </a:p>
          <a:p>
            <a:r>
              <a:rPr lang="en-US" dirty="0"/>
              <a:t>These codes are grouped into different categories based on their first digit, which helps in understanding the general class of the response</a:t>
            </a:r>
            <a:r>
              <a:rPr lang="en-US" dirty="0" smtClean="0"/>
              <a:t>.</a:t>
            </a:r>
          </a:p>
          <a:p>
            <a:r>
              <a:rPr lang="en-US" dirty="0"/>
              <a:t>All the HTTP Status codes are divided into five categories. </a:t>
            </a:r>
            <a:endParaRPr lang="en-US" dirty="0" smtClean="0"/>
          </a:p>
          <a:p>
            <a:r>
              <a:rPr lang="en-US" dirty="0" smtClean="0"/>
              <a:t>They </a:t>
            </a:r>
            <a:r>
              <a:rPr lang="en-US" dirty="0"/>
              <a:t>are as follows. Here, XX will represent the actual number</a:t>
            </a:r>
            <a:r>
              <a:rPr lang="en-US" dirty="0" smtClean="0"/>
              <a:t>. (1XX, 2XX, 3XX, 4XX, 5XX)</a:t>
            </a:r>
          </a:p>
          <a:p>
            <a:endParaRPr lang="en-US" dirty="0"/>
          </a:p>
        </p:txBody>
      </p:sp>
      <p:sp>
        <p:nvSpPr>
          <p:cNvPr id="3" name="Title 2"/>
          <p:cNvSpPr>
            <a:spLocks noGrp="1"/>
          </p:cNvSpPr>
          <p:nvPr>
            <p:ph type="title"/>
          </p:nvPr>
        </p:nvSpPr>
        <p:spPr/>
        <p:txBody>
          <a:bodyPr>
            <a:normAutofit/>
          </a:bodyPr>
          <a:lstStyle/>
          <a:p>
            <a:r>
              <a:rPr lang="en-US" dirty="0" smtClean="0"/>
              <a:t>5. HTTP </a:t>
            </a:r>
            <a:r>
              <a:rPr lang="en-US" dirty="0"/>
              <a:t>Status </a:t>
            </a:r>
            <a:r>
              <a:rPr lang="en-US" dirty="0" smtClean="0"/>
              <a:t>Codes</a:t>
            </a:r>
            <a:endParaRPr lang="en-US" dirty="0"/>
          </a:p>
        </p:txBody>
      </p:sp>
    </p:spTree>
    <p:extLst>
      <p:ext uri="{BB962C8B-B14F-4D97-AF65-F5344CB8AC3E}">
        <p14:creationId xmlns:p14="http://schemas.microsoft.com/office/powerpoint/2010/main" val="4037713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fr-FR" b="1" dirty="0" smtClean="0"/>
              <a:t>1XX</a:t>
            </a:r>
            <a:r>
              <a:rPr lang="fr-FR" dirty="0" smtClean="0"/>
              <a:t>:</a:t>
            </a:r>
            <a:r>
              <a:rPr lang="fr-FR" dirty="0"/>
              <a:t> </a:t>
            </a:r>
            <a:r>
              <a:rPr lang="fr-FR" b="1" dirty="0">
                <a:solidFill>
                  <a:schemeClr val="tx2"/>
                </a:solidFill>
              </a:rPr>
              <a:t>Informational Response </a:t>
            </a:r>
            <a:r>
              <a:rPr lang="fr-FR" b="1" dirty="0"/>
              <a:t>(</a:t>
            </a:r>
            <a:r>
              <a:rPr lang="fr-FR" sz="2000" i="1" dirty="0"/>
              <a:t>Example: 100, 101, 102, etc</a:t>
            </a:r>
            <a:r>
              <a:rPr lang="fr-FR" sz="2000" i="1" dirty="0" smtClean="0"/>
              <a:t>.</a:t>
            </a:r>
            <a:r>
              <a:rPr lang="fr-FR" b="1" dirty="0" smtClean="0"/>
              <a:t>)</a:t>
            </a:r>
            <a:endParaRPr lang="fr-FR" dirty="0"/>
          </a:p>
          <a:p>
            <a:pPr lvl="1"/>
            <a:r>
              <a:rPr lang="en-US" dirty="0"/>
              <a:t>Status codes in the 1xx range </a:t>
            </a:r>
            <a:r>
              <a:rPr lang="en-US" b="1" dirty="0"/>
              <a:t>indicate that the server has received the client’s request</a:t>
            </a:r>
            <a:r>
              <a:rPr lang="en-US" dirty="0"/>
              <a:t> and is continuing the process</a:t>
            </a:r>
            <a:r>
              <a:rPr lang="en-US" dirty="0" smtClean="0"/>
              <a:t>.</a:t>
            </a:r>
          </a:p>
          <a:p>
            <a:pPr lvl="1"/>
            <a:r>
              <a:rPr lang="en-US" dirty="0"/>
              <a:t>These codes are primarily used for informational purposes and do not typically require any action from the </a:t>
            </a:r>
            <a:r>
              <a:rPr lang="en-US" dirty="0" smtClean="0"/>
              <a:t>client.</a:t>
            </a:r>
          </a:p>
          <a:p>
            <a:r>
              <a:rPr lang="en-US" b="1" dirty="0" smtClean="0"/>
              <a:t>2XX</a:t>
            </a:r>
            <a:r>
              <a:rPr lang="en-US" dirty="0"/>
              <a:t>: </a:t>
            </a:r>
            <a:r>
              <a:rPr lang="en-US" b="1" dirty="0">
                <a:solidFill>
                  <a:schemeClr val="accent4"/>
                </a:solidFill>
              </a:rPr>
              <a:t>Successful Response </a:t>
            </a:r>
            <a:r>
              <a:rPr lang="en-US" b="1" dirty="0"/>
              <a:t>(</a:t>
            </a:r>
            <a:r>
              <a:rPr lang="en-US" sz="2000" i="1" dirty="0"/>
              <a:t>Example. 200, 201, 203, 204, etc</a:t>
            </a:r>
            <a:r>
              <a:rPr lang="en-US" sz="2000" i="1" dirty="0" smtClean="0"/>
              <a:t>.</a:t>
            </a:r>
            <a:r>
              <a:rPr lang="en-US" b="1" dirty="0" smtClean="0"/>
              <a:t>)</a:t>
            </a:r>
          </a:p>
          <a:p>
            <a:pPr lvl="1"/>
            <a:r>
              <a:rPr lang="en-US" dirty="0"/>
              <a:t>Whenever you get 2XX as the response code, </a:t>
            </a:r>
            <a:r>
              <a:rPr lang="en-US" b="1" dirty="0"/>
              <a:t>it means the request is successful</a:t>
            </a:r>
            <a:r>
              <a:rPr lang="en-US" dirty="0"/>
              <a:t>. </a:t>
            </a:r>
            <a:endParaRPr lang="en-US" dirty="0" smtClean="0"/>
          </a:p>
          <a:p>
            <a:pPr lvl="1"/>
            <a:r>
              <a:rPr lang="en-US" dirty="0" smtClean="0"/>
              <a:t>Status </a:t>
            </a:r>
            <a:r>
              <a:rPr lang="en-US" dirty="0"/>
              <a:t>codes in the 2xx range indicate that the client’s request was successfully received, understood, and accepted by the server. </a:t>
            </a:r>
            <a:endParaRPr lang="en-US" dirty="0" smtClean="0"/>
          </a:p>
          <a:p>
            <a:pPr lvl="1"/>
            <a:r>
              <a:rPr lang="en-US" dirty="0" smtClean="0"/>
              <a:t>These </a:t>
            </a:r>
            <a:r>
              <a:rPr lang="en-US" dirty="0"/>
              <a:t>codes typically indicate that the requested action was successfully </a:t>
            </a:r>
            <a:r>
              <a:rPr lang="en-US" dirty="0" smtClean="0"/>
              <a:t>completed.</a:t>
            </a:r>
          </a:p>
          <a:p>
            <a:r>
              <a:rPr lang="fr-FR" b="1" dirty="0" smtClean="0"/>
              <a:t>3XX</a:t>
            </a:r>
            <a:r>
              <a:rPr lang="fr-FR" dirty="0"/>
              <a:t>: </a:t>
            </a:r>
            <a:r>
              <a:rPr lang="fr-FR" b="1" dirty="0">
                <a:solidFill>
                  <a:schemeClr val="accent5"/>
                </a:solidFill>
              </a:rPr>
              <a:t>Redirection Response </a:t>
            </a:r>
            <a:r>
              <a:rPr lang="fr-FR" b="1" dirty="0"/>
              <a:t>(</a:t>
            </a:r>
            <a:r>
              <a:rPr lang="fr-FR" sz="2000" i="1" dirty="0"/>
              <a:t>Example. 301, 302, 304, etc</a:t>
            </a:r>
            <a:r>
              <a:rPr lang="fr-FR" sz="2000" i="1" dirty="0" smtClean="0"/>
              <a:t>.</a:t>
            </a:r>
            <a:r>
              <a:rPr lang="fr-FR" b="1" dirty="0" smtClean="0"/>
              <a:t>)</a:t>
            </a:r>
          </a:p>
          <a:p>
            <a:pPr lvl="1"/>
            <a:r>
              <a:rPr lang="en-US" dirty="0"/>
              <a:t>Whenever you get 3XX as the response code, </a:t>
            </a:r>
            <a:r>
              <a:rPr lang="en-US" b="1" dirty="0"/>
              <a:t>it means it is re-directional </a:t>
            </a:r>
            <a:r>
              <a:rPr lang="en-US" dirty="0"/>
              <a:t>i.e. some re-directional is happening on the </a:t>
            </a:r>
            <a:r>
              <a:rPr lang="en-US" dirty="0" smtClean="0"/>
              <a:t>server.</a:t>
            </a:r>
            <a:endParaRPr lang="en-US" dirty="0"/>
          </a:p>
          <a:p>
            <a:pPr lvl="1"/>
            <a:r>
              <a:rPr lang="en-US" dirty="0" smtClean="0"/>
              <a:t>Status </a:t>
            </a:r>
            <a:r>
              <a:rPr lang="en-US" dirty="0"/>
              <a:t>codes in the 3xx range indicate that further action is needed by the client to complete the </a:t>
            </a:r>
            <a:r>
              <a:rPr lang="en-US" dirty="0" smtClean="0"/>
              <a:t>request.</a:t>
            </a:r>
          </a:p>
          <a:p>
            <a:pPr lvl="1"/>
            <a:r>
              <a:rPr lang="en-US" dirty="0" smtClean="0"/>
              <a:t>These </a:t>
            </a:r>
            <a:r>
              <a:rPr lang="en-US" dirty="0"/>
              <a:t>codes are used when a resource has been moved or is temporarily unavailable, and the client needs to take additional steps to access the resource</a:t>
            </a:r>
            <a:r>
              <a:rPr lang="en-US" dirty="0" smtClean="0"/>
              <a:t>.	</a:t>
            </a:r>
            <a:endParaRPr lang="fr-FR" dirty="0" smtClean="0"/>
          </a:p>
        </p:txBody>
      </p:sp>
      <p:sp>
        <p:nvSpPr>
          <p:cNvPr id="3" name="Title 2"/>
          <p:cNvSpPr>
            <a:spLocks noGrp="1"/>
          </p:cNvSpPr>
          <p:nvPr>
            <p:ph type="title"/>
          </p:nvPr>
        </p:nvSpPr>
        <p:spPr/>
        <p:txBody>
          <a:bodyPr/>
          <a:lstStyle/>
          <a:p>
            <a:r>
              <a:rPr lang="en-US" dirty="0" smtClean="0"/>
              <a:t>5. HTTP </a:t>
            </a:r>
            <a:r>
              <a:rPr lang="en-US" dirty="0"/>
              <a:t>Status </a:t>
            </a:r>
            <a:r>
              <a:rPr lang="en-US" dirty="0" smtClean="0"/>
              <a:t>Codes Cont..</a:t>
            </a:r>
            <a:endParaRPr lang="en-US" dirty="0"/>
          </a:p>
        </p:txBody>
      </p:sp>
    </p:spTree>
    <p:extLst>
      <p:ext uri="{BB962C8B-B14F-4D97-AF65-F5344CB8AC3E}">
        <p14:creationId xmlns:p14="http://schemas.microsoft.com/office/powerpoint/2010/main" val="3290416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fontAlgn="base"/>
            <a:r>
              <a:rPr lang="en-US" b="1" dirty="0"/>
              <a:t>4XX</a:t>
            </a:r>
            <a:r>
              <a:rPr lang="en-US" dirty="0"/>
              <a:t>: </a:t>
            </a:r>
            <a:r>
              <a:rPr lang="en-US" b="1" dirty="0">
                <a:solidFill>
                  <a:schemeClr val="accent6"/>
                </a:solidFill>
              </a:rPr>
              <a:t>Client Error Response </a:t>
            </a:r>
            <a:r>
              <a:rPr lang="en-US" b="1" dirty="0"/>
              <a:t>(</a:t>
            </a:r>
            <a:r>
              <a:rPr lang="en-US" sz="2000" i="1" dirty="0"/>
              <a:t>Example: 400, 401, 404, 405, etc</a:t>
            </a:r>
            <a:r>
              <a:rPr lang="en-US" sz="2000" i="1" dirty="0" smtClean="0"/>
              <a:t>.</a:t>
            </a:r>
            <a:r>
              <a:rPr lang="en-US" b="1" dirty="0" smtClean="0"/>
              <a:t>)</a:t>
            </a:r>
            <a:endParaRPr lang="en-US" dirty="0" smtClean="0"/>
          </a:p>
          <a:p>
            <a:pPr lvl="1" fontAlgn="base"/>
            <a:r>
              <a:rPr lang="en-US" dirty="0" smtClean="0"/>
              <a:t>Whenever </a:t>
            </a:r>
            <a:r>
              <a:rPr lang="en-US" dirty="0"/>
              <a:t>you get 4XX as the response code, </a:t>
            </a:r>
            <a:r>
              <a:rPr lang="en-US" b="1" dirty="0"/>
              <a:t>it means there is some problem with your </a:t>
            </a:r>
            <a:r>
              <a:rPr lang="en-US" b="1" dirty="0" smtClean="0"/>
              <a:t>request</a:t>
            </a:r>
            <a:r>
              <a:rPr lang="en-US" dirty="0" smtClean="0"/>
              <a:t>.</a:t>
            </a:r>
            <a:endParaRPr lang="en-US" dirty="0"/>
          </a:p>
          <a:p>
            <a:pPr lvl="1" fontAlgn="base"/>
            <a:r>
              <a:rPr lang="en-US" dirty="0" smtClean="0"/>
              <a:t>Status </a:t>
            </a:r>
            <a:r>
              <a:rPr lang="en-US" dirty="0"/>
              <a:t>codes in the 4xx range indicate that the client’s request was not successful due to an error on the client’s </a:t>
            </a:r>
            <a:r>
              <a:rPr lang="en-US" dirty="0" smtClean="0"/>
              <a:t>side.</a:t>
            </a:r>
          </a:p>
          <a:p>
            <a:pPr lvl="1" fontAlgn="base"/>
            <a:r>
              <a:rPr lang="en-US" dirty="0" smtClean="0"/>
              <a:t>These </a:t>
            </a:r>
            <a:r>
              <a:rPr lang="en-US" dirty="0"/>
              <a:t>codes are often associated with issues such as </a:t>
            </a:r>
            <a:r>
              <a:rPr lang="en-US" b="1" dirty="0"/>
              <a:t>invalid requests, unauthorized access, or missing resources</a:t>
            </a:r>
            <a:r>
              <a:rPr lang="en-US" dirty="0"/>
              <a:t>.</a:t>
            </a:r>
          </a:p>
          <a:p>
            <a:pPr fontAlgn="base"/>
            <a:r>
              <a:rPr lang="en-US" b="1" dirty="0"/>
              <a:t>5XX</a:t>
            </a:r>
            <a:r>
              <a:rPr lang="en-US" dirty="0"/>
              <a:t>: </a:t>
            </a:r>
            <a:r>
              <a:rPr lang="en-US" b="1" dirty="0">
                <a:solidFill>
                  <a:srgbClr val="F54337"/>
                </a:solidFill>
              </a:rPr>
              <a:t>Server Error Response </a:t>
            </a:r>
            <a:r>
              <a:rPr lang="en-US" b="1" dirty="0"/>
              <a:t>(</a:t>
            </a:r>
            <a:r>
              <a:rPr lang="en-US" sz="2000" i="1" dirty="0"/>
              <a:t>Example: 500, 502, 503, 504, etc</a:t>
            </a:r>
            <a:r>
              <a:rPr lang="en-US" sz="2000" i="1" dirty="0" smtClean="0"/>
              <a:t>.</a:t>
            </a:r>
            <a:r>
              <a:rPr lang="en-US" b="1" dirty="0" smtClean="0"/>
              <a:t>)</a:t>
            </a:r>
            <a:endParaRPr lang="en-US" dirty="0" smtClean="0"/>
          </a:p>
          <a:p>
            <a:pPr lvl="1" fontAlgn="base"/>
            <a:r>
              <a:rPr lang="en-US" dirty="0" smtClean="0"/>
              <a:t>Whenever </a:t>
            </a:r>
            <a:r>
              <a:rPr lang="en-US" dirty="0"/>
              <a:t>you get 5XX as the response code, it means there is some problem in the server</a:t>
            </a:r>
            <a:r>
              <a:rPr lang="en-US" dirty="0" smtClean="0"/>
              <a:t>.</a:t>
            </a:r>
            <a:endParaRPr lang="en-US" dirty="0"/>
          </a:p>
          <a:p>
            <a:pPr lvl="1" fontAlgn="base"/>
            <a:r>
              <a:rPr lang="en-US" dirty="0" smtClean="0"/>
              <a:t>Status </a:t>
            </a:r>
            <a:r>
              <a:rPr lang="en-US" dirty="0"/>
              <a:t>codes in the 5xx range indicate that the server encountered an error while processing the client’s </a:t>
            </a:r>
            <a:r>
              <a:rPr lang="en-US" dirty="0" smtClean="0"/>
              <a:t>request.</a:t>
            </a:r>
          </a:p>
          <a:p>
            <a:pPr lvl="1" fontAlgn="base"/>
            <a:r>
              <a:rPr lang="en-US" dirty="0" smtClean="0"/>
              <a:t>These </a:t>
            </a:r>
            <a:r>
              <a:rPr lang="en-US" dirty="0"/>
              <a:t>codes are typically associated with issues on the server side, indicating that the requested action could not be completed due to server-related problems.</a:t>
            </a:r>
          </a:p>
        </p:txBody>
      </p:sp>
      <p:sp>
        <p:nvSpPr>
          <p:cNvPr id="3" name="Title 2"/>
          <p:cNvSpPr>
            <a:spLocks noGrp="1"/>
          </p:cNvSpPr>
          <p:nvPr>
            <p:ph type="title"/>
          </p:nvPr>
        </p:nvSpPr>
        <p:spPr/>
        <p:txBody>
          <a:bodyPr/>
          <a:lstStyle/>
          <a:p>
            <a:r>
              <a:rPr lang="en-US" dirty="0" smtClean="0"/>
              <a:t>5. HTTP </a:t>
            </a:r>
            <a:r>
              <a:rPr lang="en-US" dirty="0"/>
              <a:t>Status </a:t>
            </a:r>
            <a:r>
              <a:rPr lang="en-US" dirty="0" smtClean="0"/>
              <a:t>Codes Cont..</a:t>
            </a:r>
            <a:endParaRPr lang="en-US" dirty="0"/>
          </a:p>
        </p:txBody>
      </p:sp>
    </p:spTree>
    <p:extLst>
      <p:ext uri="{BB962C8B-B14F-4D97-AF65-F5344CB8AC3E}">
        <p14:creationId xmlns:p14="http://schemas.microsoft.com/office/powerpoint/2010/main" val="679243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smtClean="0">
                <a:gradFill flip="none" rotWithShape="1">
                  <a:gsLst>
                    <a:gs pos="10000">
                      <a:schemeClr val="accent6">
                        <a:lumMod val="50000"/>
                      </a:schemeClr>
                    </a:gs>
                    <a:gs pos="100000">
                      <a:schemeClr val="accent6"/>
                    </a:gs>
                  </a:gsLst>
                  <a:lin ang="0" scaled="1"/>
                  <a:tileRect/>
                </a:gradFill>
              </a:rPr>
              <a:t>Why API? </a:t>
            </a:r>
            <a:endParaRPr lang="en-US" dirty="0">
              <a:gradFill flip="none" rotWithShape="1">
                <a:gsLst>
                  <a:gs pos="10000">
                    <a:schemeClr val="accent6">
                      <a:lumMod val="50000"/>
                    </a:schemeClr>
                  </a:gs>
                  <a:gs pos="100000">
                    <a:schemeClr val="accent6"/>
                  </a:gs>
                </a:gsLst>
                <a:lin ang="0" scaled="1"/>
                <a:tileRect/>
              </a:gradFill>
            </a:endParaRPr>
          </a:p>
        </p:txBody>
      </p:sp>
      <p:sp>
        <p:nvSpPr>
          <p:cNvPr id="5" name="Text Placeholder 4"/>
          <p:cNvSpPr>
            <a:spLocks noGrp="1"/>
          </p:cNvSpPr>
          <p:nvPr>
            <p:ph type="body" idx="1"/>
          </p:nvPr>
        </p:nvSpPr>
        <p:spPr/>
        <p:txBody>
          <a:bodyPr/>
          <a:lstStyle/>
          <a:p>
            <a:r>
              <a:rPr lang="en-US" dirty="0" smtClean="0"/>
              <a:t>Section - 1</a:t>
            </a:r>
            <a:endParaRPr lang="en-US" dirty="0"/>
          </a:p>
        </p:txBody>
      </p:sp>
    </p:spTree>
    <p:extLst>
      <p:ext uri="{BB962C8B-B14F-4D97-AF65-F5344CB8AC3E}">
        <p14:creationId xmlns:p14="http://schemas.microsoft.com/office/powerpoint/2010/main" val="10482124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p:cNvGraphicFramePr>
            <a:graphicFrameLocks noGrp="1"/>
          </p:cNvGraphicFramePr>
          <p:nvPr>
            <p:ph idx="1"/>
            <p:extLst>
              <p:ext uri="{D42A27DB-BD31-4B8C-83A1-F6EECF244321}">
                <p14:modId xmlns:p14="http://schemas.microsoft.com/office/powerpoint/2010/main" val="615803620"/>
              </p:ext>
            </p:extLst>
          </p:nvPr>
        </p:nvGraphicFramePr>
        <p:xfrm>
          <a:off x="131763" y="863600"/>
          <a:ext cx="11928476" cy="5054600"/>
        </p:xfrm>
        <a:graphic>
          <a:graphicData uri="http://schemas.openxmlformats.org/drawingml/2006/table">
            <a:tbl>
              <a:tblPr firstRow="1" bandRow="1">
                <a:tableStyleId>{5C22544A-7EE6-4342-B048-85BDC9FD1C3A}</a:tableStyleId>
              </a:tblPr>
              <a:tblGrid>
                <a:gridCol w="1697037"/>
                <a:gridCol w="10231439"/>
              </a:tblGrid>
              <a:tr h="370840">
                <a:tc>
                  <a:txBody>
                    <a:bodyPr/>
                    <a:lstStyle/>
                    <a:p>
                      <a:r>
                        <a:rPr lang="en-US" dirty="0" smtClean="0"/>
                        <a:t>Status Code</a:t>
                      </a:r>
                      <a:endParaRPr lang="en-US" dirty="0"/>
                    </a:p>
                  </a:txBody>
                  <a:tcPr/>
                </a:tc>
                <a:tc>
                  <a:txBody>
                    <a:bodyPr/>
                    <a:lstStyle/>
                    <a:p>
                      <a:r>
                        <a:rPr lang="en-US" dirty="0" smtClean="0"/>
                        <a:t>Description</a:t>
                      </a:r>
                      <a:endParaRPr lang="en-US"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1" i="0" kern="1200" dirty="0" smtClean="0">
                          <a:solidFill>
                            <a:schemeClr val="dk1"/>
                          </a:solidFill>
                          <a:effectLst/>
                          <a:latin typeface="+mn-lt"/>
                          <a:ea typeface="+mn-ea"/>
                          <a:cs typeface="+mn-cs"/>
                        </a:rPr>
                        <a:t>100 Continue</a:t>
                      </a:r>
                      <a:endParaRPr lang="en-US" dirty="0" smtClean="0"/>
                    </a:p>
                  </a:txBody>
                  <a:tcPr/>
                </a:tc>
                <a:tc>
                  <a:txBody>
                    <a:bodyPr/>
                    <a:lstStyle/>
                    <a:p>
                      <a:r>
                        <a:rPr lang="en-US" sz="1800" b="0" i="0" kern="1200" dirty="0" smtClean="0">
                          <a:solidFill>
                            <a:schemeClr val="dk1"/>
                          </a:solidFill>
                          <a:effectLst/>
                          <a:latin typeface="+mn-lt"/>
                          <a:ea typeface="+mn-ea"/>
                          <a:cs typeface="+mn-cs"/>
                        </a:rPr>
                        <a:t>An interim response. Indicates to the client that the initial part of the request has been received and has not yet been rejected by the server.</a:t>
                      </a:r>
                      <a:endParaRPr lang="en-US" dirty="0"/>
                    </a:p>
                  </a:txBody>
                  <a:tcPr/>
                </a:tc>
              </a:tr>
              <a:tr h="370840">
                <a:tc>
                  <a:txBody>
                    <a:bodyPr/>
                    <a:lstStyle/>
                    <a:p>
                      <a:r>
                        <a:rPr lang="en-US" sz="1800" b="1" i="0" kern="1200" dirty="0" smtClean="0">
                          <a:solidFill>
                            <a:schemeClr val="dk1"/>
                          </a:solidFill>
                          <a:effectLst/>
                          <a:latin typeface="+mn-lt"/>
                          <a:ea typeface="+mn-ea"/>
                          <a:cs typeface="+mn-cs"/>
                        </a:rPr>
                        <a:t>102 Processing</a:t>
                      </a:r>
                      <a:endParaRPr lang="en-US" dirty="0"/>
                    </a:p>
                  </a:txBody>
                  <a:tcPr/>
                </a:tc>
                <a:tc>
                  <a:txBody>
                    <a:bodyPr/>
                    <a:lstStyle/>
                    <a:p>
                      <a:r>
                        <a:rPr lang="en-US" sz="1800" b="0" i="0" kern="1200" dirty="0" smtClean="0">
                          <a:solidFill>
                            <a:schemeClr val="dk1"/>
                          </a:solidFill>
                          <a:effectLst/>
                          <a:latin typeface="+mn-lt"/>
                          <a:ea typeface="+mn-ea"/>
                          <a:cs typeface="+mn-cs"/>
                        </a:rPr>
                        <a:t>Indicates that the server has received and is processing the request, but no response is available yet.</a:t>
                      </a:r>
                      <a:endParaRPr lang="en-US" dirty="0"/>
                    </a:p>
                  </a:txBody>
                  <a:tcPr/>
                </a:tc>
              </a:tr>
              <a:tr h="370840">
                <a:tc>
                  <a:txBody>
                    <a:bodyPr/>
                    <a:lstStyle/>
                    <a:p>
                      <a:r>
                        <a:rPr lang="en-US" sz="1800" b="1" i="0" kern="1200" dirty="0" smtClean="0">
                          <a:solidFill>
                            <a:schemeClr val="dk1"/>
                          </a:solidFill>
                          <a:effectLst/>
                          <a:latin typeface="+mn-lt"/>
                          <a:ea typeface="+mn-ea"/>
                          <a:cs typeface="+mn-cs"/>
                        </a:rPr>
                        <a:t>200 OK</a:t>
                      </a:r>
                      <a:endParaRPr lang="en-US" dirty="0"/>
                    </a:p>
                  </a:txBody>
                  <a:tcPr/>
                </a:tc>
                <a:tc>
                  <a:txBody>
                    <a:bodyPr/>
                    <a:lstStyle/>
                    <a:p>
                      <a:r>
                        <a:rPr lang="en-US" sz="1800" b="0" i="0" kern="1200" dirty="0" smtClean="0">
                          <a:solidFill>
                            <a:schemeClr val="dk1"/>
                          </a:solidFill>
                          <a:effectLst/>
                          <a:latin typeface="+mn-lt"/>
                          <a:ea typeface="+mn-ea"/>
                          <a:cs typeface="+mn-cs"/>
                        </a:rPr>
                        <a:t>Indicates that the request has succeeded.</a:t>
                      </a:r>
                      <a:endParaRPr lang="en-US" dirty="0"/>
                    </a:p>
                  </a:txBody>
                  <a:tcPr/>
                </a:tc>
              </a:tr>
              <a:tr h="370840">
                <a:tc>
                  <a:txBody>
                    <a:bodyPr/>
                    <a:lstStyle/>
                    <a:p>
                      <a:r>
                        <a:rPr lang="en-US" sz="1800" b="1" i="0" kern="1200" dirty="0" smtClean="0">
                          <a:solidFill>
                            <a:schemeClr val="dk1"/>
                          </a:solidFill>
                          <a:effectLst/>
                          <a:latin typeface="+mn-lt"/>
                          <a:ea typeface="+mn-ea"/>
                          <a:cs typeface="+mn-cs"/>
                        </a:rPr>
                        <a:t>201 Created</a:t>
                      </a:r>
                      <a:endParaRPr lang="en-US" dirty="0"/>
                    </a:p>
                  </a:txBody>
                  <a:tcPr/>
                </a:tc>
                <a:tc>
                  <a:txBody>
                    <a:bodyPr/>
                    <a:lstStyle/>
                    <a:p>
                      <a:r>
                        <a:rPr lang="en-US" sz="1800" b="0" i="0" kern="1200" dirty="0" smtClean="0">
                          <a:solidFill>
                            <a:schemeClr val="dk1"/>
                          </a:solidFill>
                          <a:effectLst/>
                          <a:latin typeface="+mn-lt"/>
                          <a:ea typeface="+mn-ea"/>
                          <a:cs typeface="+mn-cs"/>
                        </a:rPr>
                        <a:t>Indicates that the request has succeeded and a new resource has been created as a result.</a:t>
                      </a:r>
                      <a:endParaRPr lang="en-US" dirty="0"/>
                    </a:p>
                  </a:txBody>
                  <a:tcPr/>
                </a:tc>
              </a:tr>
              <a:tr h="370840">
                <a:tc>
                  <a:txBody>
                    <a:bodyPr/>
                    <a:lstStyle/>
                    <a:p>
                      <a:r>
                        <a:rPr lang="en-US" sz="1800" b="1" i="0" kern="1200" dirty="0" smtClean="0">
                          <a:solidFill>
                            <a:schemeClr val="dk1"/>
                          </a:solidFill>
                          <a:effectLst/>
                          <a:latin typeface="+mn-lt"/>
                          <a:ea typeface="+mn-ea"/>
                          <a:cs typeface="+mn-cs"/>
                        </a:rPr>
                        <a:t>204 No Content</a:t>
                      </a:r>
                      <a:endParaRPr lang="en-US" dirty="0"/>
                    </a:p>
                  </a:txBody>
                  <a:tcPr/>
                </a:tc>
                <a:tc>
                  <a:txBody>
                    <a:bodyPr/>
                    <a:lstStyle/>
                    <a:p>
                      <a:r>
                        <a:rPr lang="en-US" sz="1800" b="0" i="0" kern="1200" dirty="0" smtClean="0">
                          <a:solidFill>
                            <a:schemeClr val="dk1"/>
                          </a:solidFill>
                          <a:effectLst/>
                          <a:latin typeface="+mn-lt"/>
                          <a:ea typeface="+mn-ea"/>
                          <a:cs typeface="+mn-cs"/>
                        </a:rPr>
                        <a:t>The server has fulfilled the request but does not need to return a response body. The server may return the updated meta information.</a:t>
                      </a:r>
                      <a:endParaRPr lang="en-US" dirty="0"/>
                    </a:p>
                  </a:txBody>
                  <a:tcPr/>
                </a:tc>
              </a:tr>
              <a:tr h="370840">
                <a:tc>
                  <a:txBody>
                    <a:bodyPr/>
                    <a:lstStyle/>
                    <a:p>
                      <a:r>
                        <a:rPr lang="en-US" sz="1800" b="1" i="0" kern="1200" dirty="0" smtClean="0">
                          <a:solidFill>
                            <a:schemeClr val="dk1"/>
                          </a:solidFill>
                          <a:effectLst/>
                          <a:latin typeface="+mn-lt"/>
                          <a:ea typeface="+mn-ea"/>
                          <a:cs typeface="+mn-cs"/>
                        </a:rPr>
                        <a:t>301 Moved Permanently</a:t>
                      </a:r>
                      <a:endParaRPr lang="en-US" dirty="0"/>
                    </a:p>
                  </a:txBody>
                  <a:tcPr/>
                </a:tc>
                <a:tc>
                  <a:txBody>
                    <a:bodyPr/>
                    <a:lstStyle/>
                    <a:p>
                      <a:r>
                        <a:rPr lang="en-US" sz="1800" b="0" i="0" kern="1200" dirty="0" smtClean="0">
                          <a:solidFill>
                            <a:schemeClr val="dk1"/>
                          </a:solidFill>
                          <a:effectLst/>
                          <a:latin typeface="+mn-lt"/>
                          <a:ea typeface="+mn-ea"/>
                          <a:cs typeface="+mn-cs"/>
                        </a:rPr>
                        <a:t>The URL of the requested resource has been changed permanently. The new URL is given by the </a:t>
                      </a:r>
                      <a:r>
                        <a:rPr lang="en-US" dirty="0" smtClean="0"/>
                        <a:t>Location</a:t>
                      </a:r>
                      <a:r>
                        <a:rPr lang="en-US" sz="1800" b="0" i="0" kern="1200" dirty="0" smtClean="0">
                          <a:solidFill>
                            <a:schemeClr val="dk1"/>
                          </a:solidFill>
                          <a:effectLst/>
                          <a:latin typeface="+mn-lt"/>
                          <a:ea typeface="+mn-ea"/>
                          <a:cs typeface="+mn-cs"/>
                        </a:rPr>
                        <a:t> header field in the response. This response is cacheable unless indicated otherwise.</a:t>
                      </a:r>
                      <a:endParaRPr lang="en-US" dirty="0"/>
                    </a:p>
                  </a:txBody>
                  <a:tcPr/>
                </a:tc>
              </a:tr>
              <a:tr h="370840">
                <a:tc>
                  <a:txBody>
                    <a:bodyPr/>
                    <a:lstStyle/>
                    <a:p>
                      <a:r>
                        <a:rPr lang="en-US" sz="1800" b="1" i="0" kern="1200" dirty="0" smtClean="0">
                          <a:solidFill>
                            <a:schemeClr val="dk1"/>
                          </a:solidFill>
                          <a:effectLst/>
                          <a:latin typeface="+mn-lt"/>
                          <a:ea typeface="+mn-ea"/>
                          <a:cs typeface="+mn-cs"/>
                        </a:rPr>
                        <a:t>400 Bad Request</a:t>
                      </a:r>
                      <a:endParaRPr lang="en-US" dirty="0"/>
                    </a:p>
                  </a:txBody>
                  <a:tcPr/>
                </a:tc>
                <a:tc>
                  <a:txBody>
                    <a:bodyPr/>
                    <a:lstStyle/>
                    <a:p>
                      <a:r>
                        <a:rPr lang="en-US" sz="1800" b="0" i="0" kern="1200" dirty="0" smtClean="0">
                          <a:solidFill>
                            <a:schemeClr val="dk1"/>
                          </a:solidFill>
                          <a:effectLst/>
                          <a:latin typeface="+mn-lt"/>
                          <a:ea typeface="+mn-ea"/>
                          <a:cs typeface="+mn-cs"/>
                        </a:rPr>
                        <a:t>The request could not be understood by the server due to incorrect syntax. The client SHOULD NOT repeat the request without modifications.</a:t>
                      </a:r>
                      <a:endParaRPr lang="en-US" dirty="0"/>
                    </a:p>
                  </a:txBody>
                  <a:tcPr/>
                </a:tc>
              </a:tr>
              <a:tr h="370840">
                <a:tc>
                  <a:txBody>
                    <a:bodyPr/>
                    <a:lstStyle/>
                    <a:p>
                      <a:r>
                        <a:rPr lang="en-US" sz="1800" b="1" i="0" kern="1200" dirty="0" smtClean="0">
                          <a:solidFill>
                            <a:schemeClr val="dk1"/>
                          </a:solidFill>
                          <a:effectLst/>
                          <a:latin typeface="+mn-lt"/>
                          <a:ea typeface="+mn-ea"/>
                          <a:cs typeface="+mn-cs"/>
                        </a:rPr>
                        <a:t>401 Unauthorized</a:t>
                      </a:r>
                      <a:endParaRPr lang="en-US" dirty="0"/>
                    </a:p>
                  </a:txBody>
                  <a:tcPr/>
                </a:tc>
                <a:tc>
                  <a:txBody>
                    <a:bodyPr/>
                    <a:lstStyle/>
                    <a:p>
                      <a:r>
                        <a:rPr lang="en-US" sz="1800" b="0" i="0" kern="1200" dirty="0" smtClean="0">
                          <a:solidFill>
                            <a:schemeClr val="dk1"/>
                          </a:solidFill>
                          <a:effectLst/>
                          <a:latin typeface="+mn-lt"/>
                          <a:ea typeface="+mn-ea"/>
                          <a:cs typeface="+mn-cs"/>
                        </a:rPr>
                        <a:t>Indicates that the request requires user authentication information. The client MAY repeat the request with a suitable Authorization header field</a:t>
                      </a:r>
                      <a:endParaRPr lang="en-US" dirty="0"/>
                    </a:p>
                  </a:txBody>
                  <a:tcPr/>
                </a:tc>
              </a:tr>
              <a:tr h="370840">
                <a:tc>
                  <a:txBody>
                    <a:bodyPr/>
                    <a:lstStyle/>
                    <a:p>
                      <a:r>
                        <a:rPr lang="en-US" sz="1800" b="1" i="0" kern="1200" dirty="0" smtClean="0">
                          <a:solidFill>
                            <a:schemeClr val="dk1"/>
                          </a:solidFill>
                          <a:effectLst/>
                          <a:latin typeface="+mn-lt"/>
                          <a:ea typeface="+mn-ea"/>
                          <a:cs typeface="+mn-cs"/>
                        </a:rPr>
                        <a:t>404 Not Found</a:t>
                      </a:r>
                      <a:endParaRPr lang="en-US" dirty="0"/>
                    </a:p>
                  </a:txBody>
                  <a:tcPr/>
                </a:tc>
                <a:tc>
                  <a:txBody>
                    <a:bodyPr/>
                    <a:lstStyle/>
                    <a:p>
                      <a:r>
                        <a:rPr lang="en-US" sz="1800" b="0" i="0" kern="1200" dirty="0" smtClean="0">
                          <a:solidFill>
                            <a:schemeClr val="dk1"/>
                          </a:solidFill>
                          <a:effectLst/>
                          <a:latin typeface="+mn-lt"/>
                          <a:ea typeface="+mn-ea"/>
                          <a:cs typeface="+mn-cs"/>
                        </a:rPr>
                        <a:t>The server can not find the requested resource.</a:t>
                      </a:r>
                      <a:endParaRPr lang="en-US" dirty="0"/>
                    </a:p>
                  </a:txBody>
                  <a:tcPr/>
                </a:tc>
              </a:tr>
            </a:tbl>
          </a:graphicData>
        </a:graphic>
      </p:graphicFrame>
      <p:sp>
        <p:nvSpPr>
          <p:cNvPr id="3" name="Title 2"/>
          <p:cNvSpPr>
            <a:spLocks noGrp="1"/>
          </p:cNvSpPr>
          <p:nvPr>
            <p:ph type="title"/>
          </p:nvPr>
        </p:nvSpPr>
        <p:spPr/>
        <p:txBody>
          <a:bodyPr/>
          <a:lstStyle/>
          <a:p>
            <a:r>
              <a:rPr lang="en-US" dirty="0" smtClean="0"/>
              <a:t>Example - Frequent Status Codes Cont..</a:t>
            </a:r>
            <a:endParaRPr lang="en-US" dirty="0"/>
          </a:p>
        </p:txBody>
      </p:sp>
    </p:spTree>
    <p:extLst>
      <p:ext uri="{BB962C8B-B14F-4D97-AF65-F5344CB8AC3E}">
        <p14:creationId xmlns:p14="http://schemas.microsoft.com/office/powerpoint/2010/main" val="96248210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p:cNvGraphicFramePr>
            <a:graphicFrameLocks noGrp="1"/>
          </p:cNvGraphicFramePr>
          <p:nvPr>
            <p:ph idx="1"/>
            <p:extLst>
              <p:ext uri="{D42A27DB-BD31-4B8C-83A1-F6EECF244321}">
                <p14:modId xmlns:p14="http://schemas.microsoft.com/office/powerpoint/2010/main" val="1405583865"/>
              </p:ext>
            </p:extLst>
          </p:nvPr>
        </p:nvGraphicFramePr>
        <p:xfrm>
          <a:off x="131763" y="863600"/>
          <a:ext cx="11928476" cy="1651000"/>
        </p:xfrm>
        <a:graphic>
          <a:graphicData uri="http://schemas.openxmlformats.org/drawingml/2006/table">
            <a:tbl>
              <a:tblPr firstRow="1" bandRow="1">
                <a:tableStyleId>{5C22544A-7EE6-4342-B048-85BDC9FD1C3A}</a:tableStyleId>
              </a:tblPr>
              <a:tblGrid>
                <a:gridCol w="1697037"/>
                <a:gridCol w="10231439"/>
              </a:tblGrid>
              <a:tr h="370840">
                <a:tc>
                  <a:txBody>
                    <a:bodyPr/>
                    <a:lstStyle/>
                    <a:p>
                      <a:r>
                        <a:rPr lang="en-US" dirty="0" smtClean="0"/>
                        <a:t>Status Code</a:t>
                      </a:r>
                      <a:endParaRPr lang="en-US" dirty="0"/>
                    </a:p>
                  </a:txBody>
                  <a:tcPr/>
                </a:tc>
                <a:tc>
                  <a:txBody>
                    <a:bodyPr/>
                    <a:lstStyle/>
                    <a:p>
                      <a:r>
                        <a:rPr lang="en-US" dirty="0" smtClean="0"/>
                        <a:t>Description</a:t>
                      </a:r>
                      <a:endParaRPr lang="en-US"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1" i="0" kern="1200" dirty="0" smtClean="0">
                          <a:solidFill>
                            <a:schemeClr val="dk1"/>
                          </a:solidFill>
                          <a:effectLst/>
                          <a:latin typeface="+mn-lt"/>
                          <a:ea typeface="+mn-ea"/>
                          <a:cs typeface="+mn-cs"/>
                        </a:rPr>
                        <a:t>500 Internal Server Error</a:t>
                      </a:r>
                      <a:endParaRPr lang="en-US" dirty="0" smtClean="0"/>
                    </a:p>
                  </a:txBody>
                  <a:tcPr/>
                </a:tc>
                <a:tc>
                  <a:txBody>
                    <a:bodyPr/>
                    <a:lstStyle/>
                    <a:p>
                      <a:r>
                        <a:rPr lang="en-US" sz="1800" b="0" i="0" kern="1200" dirty="0" smtClean="0">
                          <a:solidFill>
                            <a:schemeClr val="dk1"/>
                          </a:solidFill>
                          <a:effectLst/>
                          <a:latin typeface="+mn-lt"/>
                          <a:ea typeface="+mn-ea"/>
                          <a:cs typeface="+mn-cs"/>
                        </a:rPr>
                        <a:t>The server encountered an unexpected condition that prevented it from fulfilling the request.</a:t>
                      </a:r>
                      <a:endParaRPr lang="en-US" dirty="0"/>
                    </a:p>
                  </a:txBody>
                  <a:tcPr/>
                </a:tc>
              </a:tr>
              <a:tr h="370840">
                <a:tc>
                  <a:txBody>
                    <a:bodyPr/>
                    <a:lstStyle/>
                    <a:p>
                      <a:r>
                        <a:rPr lang="en-US" sz="1800" b="1" i="0" kern="1200" dirty="0" smtClean="0">
                          <a:solidFill>
                            <a:schemeClr val="dk1"/>
                          </a:solidFill>
                          <a:effectLst/>
                          <a:latin typeface="+mn-lt"/>
                          <a:ea typeface="+mn-ea"/>
                          <a:cs typeface="+mn-cs"/>
                        </a:rPr>
                        <a:t>503 Service Unavailable</a:t>
                      </a:r>
                      <a:endParaRPr lang="en-US" dirty="0"/>
                    </a:p>
                  </a:txBody>
                  <a:tcPr/>
                </a:tc>
                <a:tc>
                  <a:txBody>
                    <a:bodyPr/>
                    <a:lstStyle/>
                    <a:p>
                      <a:r>
                        <a:rPr lang="en-US" sz="1800" b="0" i="0" kern="1200" dirty="0" smtClean="0">
                          <a:solidFill>
                            <a:schemeClr val="dk1"/>
                          </a:solidFill>
                          <a:effectLst/>
                          <a:latin typeface="+mn-lt"/>
                          <a:ea typeface="+mn-ea"/>
                          <a:cs typeface="+mn-cs"/>
                        </a:rPr>
                        <a:t>The server is not ready to handle the request.</a:t>
                      </a:r>
                      <a:endParaRPr lang="en-US" dirty="0"/>
                    </a:p>
                  </a:txBody>
                  <a:tcPr/>
                </a:tc>
              </a:tr>
            </a:tbl>
          </a:graphicData>
        </a:graphic>
      </p:graphicFrame>
      <p:sp>
        <p:nvSpPr>
          <p:cNvPr id="3" name="Title 2"/>
          <p:cNvSpPr>
            <a:spLocks noGrp="1"/>
          </p:cNvSpPr>
          <p:nvPr>
            <p:ph type="title"/>
          </p:nvPr>
        </p:nvSpPr>
        <p:spPr/>
        <p:txBody>
          <a:bodyPr/>
          <a:lstStyle/>
          <a:p>
            <a:r>
              <a:rPr lang="en-US" dirty="0" smtClean="0"/>
              <a:t>Example - Frequent Status Codes</a:t>
            </a:r>
            <a:endParaRPr lang="en-US" dirty="0"/>
          </a:p>
        </p:txBody>
      </p:sp>
    </p:spTree>
    <p:extLst>
      <p:ext uri="{BB962C8B-B14F-4D97-AF65-F5344CB8AC3E}">
        <p14:creationId xmlns:p14="http://schemas.microsoft.com/office/powerpoint/2010/main" val="253455613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gradFill flip="none" rotWithShape="1">
                  <a:gsLst>
                    <a:gs pos="10000">
                      <a:schemeClr val="accent6">
                        <a:lumMod val="50000"/>
                      </a:schemeClr>
                    </a:gs>
                    <a:gs pos="100000">
                      <a:schemeClr val="accent6"/>
                    </a:gs>
                  </a:gsLst>
                  <a:lin ang="0" scaled="1"/>
                  <a:tileRect/>
                </a:gradFill>
              </a:rPr>
              <a:t>JSON </a:t>
            </a:r>
            <a:r>
              <a:rPr lang="en-US" dirty="0" smtClean="0">
                <a:gradFill flip="none" rotWithShape="1">
                  <a:gsLst>
                    <a:gs pos="10000">
                      <a:schemeClr val="accent6">
                        <a:lumMod val="50000"/>
                      </a:schemeClr>
                    </a:gs>
                    <a:gs pos="100000">
                      <a:schemeClr val="accent6"/>
                    </a:gs>
                  </a:gsLst>
                  <a:lin ang="0" scaled="1"/>
                  <a:tileRect/>
                </a:gradFill>
              </a:rPr>
              <a:t/>
            </a:r>
            <a:br>
              <a:rPr lang="en-US" dirty="0" smtClean="0">
                <a:gradFill flip="none" rotWithShape="1">
                  <a:gsLst>
                    <a:gs pos="10000">
                      <a:schemeClr val="accent6">
                        <a:lumMod val="50000"/>
                      </a:schemeClr>
                    </a:gs>
                    <a:gs pos="100000">
                      <a:schemeClr val="accent6"/>
                    </a:gs>
                  </a:gsLst>
                  <a:lin ang="0" scaled="1"/>
                  <a:tileRect/>
                </a:gradFill>
              </a:rPr>
            </a:br>
            <a:r>
              <a:rPr lang="en-US" dirty="0" smtClean="0">
                <a:gradFill flip="none" rotWithShape="1">
                  <a:gsLst>
                    <a:gs pos="10000">
                      <a:schemeClr val="accent6">
                        <a:lumMod val="50000"/>
                      </a:schemeClr>
                    </a:gs>
                    <a:gs pos="100000">
                      <a:schemeClr val="accent6"/>
                    </a:gs>
                  </a:gsLst>
                  <a:lin ang="0" scaled="1"/>
                  <a:tileRect/>
                </a:gradFill>
              </a:rPr>
              <a:t>(</a:t>
            </a:r>
            <a:r>
              <a:rPr lang="en-US" dirty="0">
                <a:gradFill flip="none" rotWithShape="1">
                  <a:gsLst>
                    <a:gs pos="10000">
                      <a:schemeClr val="accent6">
                        <a:lumMod val="50000"/>
                      </a:schemeClr>
                    </a:gs>
                    <a:gs pos="100000">
                      <a:schemeClr val="accent6"/>
                    </a:gs>
                  </a:gsLst>
                  <a:lin ang="0" scaled="1"/>
                  <a:tileRect/>
                </a:gradFill>
              </a:rPr>
              <a:t>JavaScript Object Notation)</a:t>
            </a:r>
            <a:endParaRPr lang="en-US" sz="5400" dirty="0">
              <a:gradFill flip="none" rotWithShape="1">
                <a:gsLst>
                  <a:gs pos="10000">
                    <a:schemeClr val="accent6">
                      <a:lumMod val="50000"/>
                    </a:schemeClr>
                  </a:gs>
                  <a:gs pos="100000">
                    <a:schemeClr val="accent6"/>
                  </a:gs>
                </a:gsLst>
                <a:lin ang="0" scaled="1"/>
                <a:tileRect/>
              </a:gradFill>
            </a:endParaRPr>
          </a:p>
        </p:txBody>
      </p:sp>
      <p:sp>
        <p:nvSpPr>
          <p:cNvPr id="5" name="Text Placeholder 4"/>
          <p:cNvSpPr>
            <a:spLocks noGrp="1"/>
          </p:cNvSpPr>
          <p:nvPr>
            <p:ph type="body" idx="1"/>
          </p:nvPr>
        </p:nvSpPr>
        <p:spPr/>
        <p:txBody>
          <a:bodyPr/>
          <a:lstStyle/>
          <a:p>
            <a:r>
              <a:rPr lang="en-US" dirty="0" smtClean="0"/>
              <a:t>Section - </a:t>
            </a:r>
            <a:r>
              <a:rPr lang="en-US" dirty="0" smtClean="0"/>
              <a:t>8</a:t>
            </a:r>
            <a:endParaRPr lang="en-US" dirty="0"/>
          </a:p>
        </p:txBody>
      </p:sp>
    </p:spTree>
    <p:extLst>
      <p:ext uri="{BB962C8B-B14F-4D97-AF65-F5344CB8AC3E}">
        <p14:creationId xmlns:p14="http://schemas.microsoft.com/office/powerpoint/2010/main" val="27537321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fontAlgn="base"/>
            <a:r>
              <a:rPr lang="en-US" dirty="0"/>
              <a:t>JSON (JavaScript Object Notation) is a lightweight data-interchange format that is easy for humans to read and write and for machines to parse and generate. </a:t>
            </a:r>
            <a:endParaRPr lang="en-US" dirty="0" smtClean="0"/>
          </a:p>
          <a:p>
            <a:pPr fontAlgn="base"/>
            <a:r>
              <a:rPr lang="en-US" dirty="0"/>
              <a:t>Many different programming languages use JSON which is a great way to ensure that different systems can work together and understand each other’s data.</a:t>
            </a:r>
          </a:p>
          <a:p>
            <a:pPr fontAlgn="base"/>
            <a:r>
              <a:rPr lang="en-US" dirty="0" smtClean="0"/>
              <a:t>It uses </a:t>
            </a:r>
            <a:r>
              <a:rPr lang="en-US" dirty="0"/>
              <a:t>human-readable text to store and transmit data objects consisting of attribute–value pairs and arrays (or other serializable values). </a:t>
            </a:r>
            <a:endParaRPr lang="en-US" dirty="0" smtClean="0"/>
          </a:p>
          <a:p>
            <a:pPr fontAlgn="base"/>
            <a:r>
              <a:rPr lang="en-US" dirty="0" smtClean="0"/>
              <a:t>JSON </a:t>
            </a:r>
            <a:r>
              <a:rPr lang="en-US" dirty="0"/>
              <a:t>is a language-independent data format</a:t>
            </a:r>
            <a:r>
              <a:rPr lang="en-US" dirty="0" smtClean="0"/>
              <a:t>.</a:t>
            </a:r>
          </a:p>
          <a:p>
            <a:pPr fontAlgn="base"/>
            <a:r>
              <a:rPr lang="en-US" dirty="0"/>
              <a:t>JSON is “name/value” assembly. Its structure is made up with {}, [], comma, colon and double quotation marks</a:t>
            </a:r>
            <a:r>
              <a:rPr lang="en-US" dirty="0" smtClean="0"/>
              <a:t>.</a:t>
            </a:r>
          </a:p>
          <a:p>
            <a:pPr fontAlgn="base"/>
            <a:r>
              <a:rPr lang="en-US" dirty="0"/>
              <a:t>Valid data types in JSON are Object, Number, Boolean, String, Array, </a:t>
            </a:r>
            <a:r>
              <a:rPr lang="en-US" dirty="0" smtClean="0"/>
              <a:t>Null.</a:t>
            </a:r>
          </a:p>
          <a:p>
            <a:pPr fontAlgn="base"/>
            <a:r>
              <a:rPr lang="en-US" dirty="0" smtClean="0"/>
              <a:t>JSON </a:t>
            </a:r>
            <a:r>
              <a:rPr lang="en-US" dirty="0"/>
              <a:t>filenames use the extension .</a:t>
            </a:r>
            <a:r>
              <a:rPr lang="en-US" dirty="0" err="1"/>
              <a:t>json</a:t>
            </a:r>
            <a:r>
              <a:rPr lang="en-US" dirty="0" smtClean="0"/>
              <a:t>.</a:t>
            </a:r>
          </a:p>
          <a:p>
            <a:pPr fontAlgn="base"/>
            <a:r>
              <a:rPr lang="en-US" dirty="0" smtClean="0"/>
              <a:t>It </a:t>
            </a:r>
            <a:r>
              <a:rPr lang="en-US" dirty="0"/>
              <a:t>is commonly used for transmitting data between a server and a web application as an alternative to XML, and has many business applications. </a:t>
            </a:r>
          </a:p>
        </p:txBody>
      </p:sp>
      <p:sp>
        <p:nvSpPr>
          <p:cNvPr id="3" name="Title 2"/>
          <p:cNvSpPr>
            <a:spLocks noGrp="1"/>
          </p:cNvSpPr>
          <p:nvPr>
            <p:ph type="title"/>
          </p:nvPr>
        </p:nvSpPr>
        <p:spPr/>
        <p:txBody>
          <a:bodyPr/>
          <a:lstStyle/>
          <a:p>
            <a:r>
              <a:rPr lang="en-US" dirty="0" smtClean="0"/>
              <a:t>What is JSON?</a:t>
            </a:r>
            <a:endParaRPr lang="en-US" dirty="0"/>
          </a:p>
        </p:txBody>
      </p:sp>
    </p:spTree>
    <p:extLst>
      <p:ext uri="{BB962C8B-B14F-4D97-AF65-F5344CB8AC3E}">
        <p14:creationId xmlns:p14="http://schemas.microsoft.com/office/powerpoint/2010/main" val="251663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5449078" y="970384"/>
            <a:ext cx="6403513" cy="5483625"/>
          </a:xfrm>
        </p:spPr>
        <p:txBody>
          <a:bodyPr/>
          <a:lstStyle/>
          <a:p>
            <a:r>
              <a:rPr lang="en-US" sz="2200" dirty="0"/>
              <a:t>In .NET, we have two most common libraries to handle JSON:</a:t>
            </a:r>
          </a:p>
          <a:p>
            <a:r>
              <a:rPr lang="en-US" b="1" dirty="0" err="1" smtClean="0"/>
              <a:t>Newtonsoft.Json</a:t>
            </a:r>
            <a:endParaRPr lang="en-US" dirty="0" smtClean="0"/>
          </a:p>
          <a:p>
            <a:pPr lvl="1"/>
            <a:r>
              <a:rPr lang="en-US" dirty="0" smtClean="0"/>
              <a:t>Third-party </a:t>
            </a:r>
            <a:r>
              <a:rPr lang="en-US" dirty="0"/>
              <a:t>powerful library with many features, including support for complex object graphs, custom converters, and more.</a:t>
            </a:r>
          </a:p>
          <a:p>
            <a:r>
              <a:rPr lang="en-US" b="1" dirty="0" err="1" smtClean="0"/>
              <a:t>System.Text.Json</a:t>
            </a:r>
            <a:endParaRPr lang="en-US" dirty="0"/>
          </a:p>
          <a:p>
            <a:pPr lvl="1"/>
            <a:r>
              <a:rPr lang="en-US" dirty="0" smtClean="0"/>
              <a:t>High-performance </a:t>
            </a:r>
            <a:r>
              <a:rPr lang="en-US" dirty="0"/>
              <a:t>JSON serialization and deserialization library introduced by </a:t>
            </a:r>
            <a:r>
              <a:rPr lang="en-US" dirty="0" smtClean="0"/>
              <a:t>Microsoft.</a:t>
            </a:r>
          </a:p>
          <a:p>
            <a:pPr marL="0" indent="-87312">
              <a:buNone/>
            </a:pPr>
            <a:r>
              <a:rPr lang="en-US" sz="1900" dirty="0">
                <a:solidFill>
                  <a:srgbClr val="0000FF"/>
                </a:solidFill>
                <a:latin typeface="Consolas" panose="020B0609020204030204" pitchFamily="49" charset="0"/>
              </a:rPr>
              <a:t>using</a:t>
            </a:r>
            <a:r>
              <a:rPr lang="en-US" sz="1900" dirty="0">
                <a:solidFill>
                  <a:srgbClr val="000000"/>
                </a:solidFill>
                <a:latin typeface="Consolas" panose="020B0609020204030204" pitchFamily="49" charset="0"/>
              </a:rPr>
              <a:t> </a:t>
            </a:r>
            <a:r>
              <a:rPr lang="en-US" sz="1900" dirty="0" err="1">
                <a:solidFill>
                  <a:srgbClr val="000000"/>
                </a:solidFill>
                <a:latin typeface="Consolas" panose="020B0609020204030204" pitchFamily="49" charset="0"/>
              </a:rPr>
              <a:t>System.Text.Json</a:t>
            </a:r>
            <a:r>
              <a:rPr lang="en-US" sz="1900" dirty="0">
                <a:solidFill>
                  <a:srgbClr val="000000"/>
                </a:solidFill>
                <a:latin typeface="Consolas" panose="020B0609020204030204" pitchFamily="49" charset="0"/>
              </a:rPr>
              <a:t>; </a:t>
            </a:r>
            <a:endParaRPr lang="en-US" sz="1900" dirty="0">
              <a:latin typeface="Arial" panose="020B0604020202020204" pitchFamily="34" charset="0"/>
            </a:endParaRPr>
          </a:p>
          <a:p>
            <a:pPr marL="36513" indent="0">
              <a:buNone/>
            </a:pPr>
            <a:r>
              <a:rPr lang="en-US" sz="1800" dirty="0" smtClean="0">
                <a:solidFill>
                  <a:srgbClr val="066555"/>
                </a:solidFill>
                <a:latin typeface="Consolas" panose="020B0609020204030204" pitchFamily="49" charset="0"/>
              </a:rPr>
              <a:t>//</a:t>
            </a:r>
            <a:r>
              <a:rPr lang="en-US" sz="1800" dirty="0">
                <a:solidFill>
                  <a:srgbClr val="066555"/>
                </a:solidFill>
                <a:latin typeface="Consolas" panose="020B0609020204030204" pitchFamily="49" charset="0"/>
              </a:rPr>
              <a:t>To serialize</a:t>
            </a:r>
            <a:r>
              <a:rPr lang="en-US" sz="1800" dirty="0">
                <a:solidFill>
                  <a:srgbClr val="000000"/>
                </a:solidFill>
                <a:latin typeface="Consolas" panose="020B0609020204030204" pitchFamily="49" charset="0"/>
              </a:rPr>
              <a:t>             </a:t>
            </a:r>
            <a:endParaRPr lang="en-US" sz="1800" dirty="0" smtClean="0">
              <a:solidFill>
                <a:srgbClr val="000000"/>
              </a:solidFill>
              <a:latin typeface="Consolas" panose="020B0609020204030204" pitchFamily="49" charset="0"/>
            </a:endParaRPr>
          </a:p>
          <a:p>
            <a:pPr marL="36513" indent="0">
              <a:buNone/>
            </a:pPr>
            <a:r>
              <a:rPr lang="en-US" sz="1800" dirty="0" err="1" smtClean="0">
                <a:solidFill>
                  <a:srgbClr val="0000FF"/>
                </a:solidFill>
                <a:latin typeface="Consolas" panose="020B0609020204030204" pitchFamily="49" charset="0"/>
              </a:rPr>
              <a:t>var</a:t>
            </a:r>
            <a:r>
              <a:rPr lang="en-US" sz="1800" dirty="0">
                <a:solidFill>
                  <a:srgbClr val="000000"/>
                </a:solidFill>
                <a:latin typeface="Consolas" panose="020B0609020204030204" pitchFamily="49" charset="0"/>
              </a:rPr>
              <a:t> </a:t>
            </a:r>
            <a:r>
              <a:rPr lang="en-US" sz="1800" b="1" dirty="0" err="1">
                <a:solidFill>
                  <a:srgbClr val="1F377F"/>
                </a:solidFill>
                <a:latin typeface="Consolas" panose="020B0609020204030204" pitchFamily="49" charset="0"/>
              </a:rPr>
              <a:t>jsonStr</a:t>
            </a:r>
            <a:r>
              <a:rPr lang="en-US" sz="1800" dirty="0">
                <a:solidFill>
                  <a:srgbClr val="000000"/>
                </a:solidFill>
                <a:latin typeface="Consolas" panose="020B0609020204030204" pitchFamily="49" charset="0"/>
              </a:rPr>
              <a:t> = </a:t>
            </a:r>
            <a:r>
              <a:rPr lang="en-US" sz="1800" dirty="0" err="1">
                <a:solidFill>
                  <a:srgbClr val="066555"/>
                </a:solidFill>
                <a:latin typeface="Consolas" panose="020B0609020204030204" pitchFamily="49" charset="0"/>
              </a:rPr>
              <a:t>JsonSerializer</a:t>
            </a:r>
            <a:r>
              <a:rPr lang="en-US" sz="1800" dirty="0" err="1">
                <a:solidFill>
                  <a:srgbClr val="000000"/>
                </a:solidFill>
                <a:latin typeface="Consolas" panose="020B0609020204030204" pitchFamily="49" charset="0"/>
              </a:rPr>
              <a:t>.</a:t>
            </a:r>
            <a:r>
              <a:rPr lang="en-US" sz="1800" dirty="0" err="1">
                <a:solidFill>
                  <a:srgbClr val="890E4F"/>
                </a:solidFill>
                <a:latin typeface="Consolas" panose="020B0609020204030204" pitchFamily="49" charset="0"/>
              </a:rPr>
              <a:t>Serialize</a:t>
            </a:r>
            <a:r>
              <a:rPr lang="en-US" sz="1800" dirty="0">
                <a:solidFill>
                  <a:srgbClr val="000000"/>
                </a:solidFill>
                <a:latin typeface="Consolas" panose="020B0609020204030204" pitchFamily="49" charset="0"/>
              </a:rPr>
              <a:t>(</a:t>
            </a:r>
            <a:r>
              <a:rPr lang="en-US" sz="1800" dirty="0" err="1">
                <a:solidFill>
                  <a:srgbClr val="000000"/>
                </a:solidFill>
                <a:latin typeface="Consolas" panose="020B0609020204030204" pitchFamily="49" charset="0"/>
              </a:rPr>
              <a:t>MyObject</a:t>
            </a:r>
            <a:r>
              <a:rPr lang="en-US" sz="1800" dirty="0" smtClean="0">
                <a:solidFill>
                  <a:srgbClr val="000000"/>
                </a:solidFill>
                <a:latin typeface="Consolas" panose="020B0609020204030204" pitchFamily="49" charset="0"/>
              </a:rPr>
              <a:t>);</a:t>
            </a:r>
            <a:endParaRPr lang="en-US" sz="1800" dirty="0">
              <a:latin typeface="Arial" panose="020B0604020202020204" pitchFamily="34" charset="0"/>
            </a:endParaRPr>
          </a:p>
          <a:p>
            <a:pPr marL="36513" indent="0">
              <a:buNone/>
            </a:pPr>
            <a:r>
              <a:rPr lang="en-US" sz="1800" dirty="0">
                <a:solidFill>
                  <a:srgbClr val="066555"/>
                </a:solidFill>
                <a:latin typeface="Consolas" panose="020B0609020204030204" pitchFamily="49" charset="0"/>
              </a:rPr>
              <a:t>//To </a:t>
            </a:r>
            <a:r>
              <a:rPr lang="en-US" sz="1800" dirty="0" err="1" smtClean="0">
                <a:solidFill>
                  <a:srgbClr val="066555"/>
                </a:solidFill>
                <a:latin typeface="Consolas" panose="020B0609020204030204" pitchFamily="49" charset="0"/>
              </a:rPr>
              <a:t>Deserialize</a:t>
            </a:r>
            <a:r>
              <a:rPr lang="en-US" sz="1800" dirty="0" smtClean="0">
                <a:solidFill>
                  <a:srgbClr val="000000"/>
                </a:solidFill>
                <a:latin typeface="Consolas" panose="020B0609020204030204" pitchFamily="49" charset="0"/>
              </a:rPr>
              <a:t> </a:t>
            </a:r>
            <a:r>
              <a:rPr lang="en-US" sz="1800" dirty="0">
                <a:solidFill>
                  <a:srgbClr val="000000"/>
                </a:solidFill>
                <a:latin typeface="Consolas" panose="020B0609020204030204" pitchFamily="49" charset="0"/>
              </a:rPr>
              <a:t>            </a:t>
            </a:r>
          </a:p>
          <a:p>
            <a:pPr marL="36513" indent="0">
              <a:buNone/>
            </a:pPr>
            <a:r>
              <a:rPr lang="en-US" sz="1750" dirty="0" err="1">
                <a:solidFill>
                  <a:srgbClr val="0000FF"/>
                </a:solidFill>
                <a:latin typeface="Consolas" panose="020B0609020204030204" pitchFamily="49" charset="0"/>
              </a:rPr>
              <a:t>var</a:t>
            </a:r>
            <a:r>
              <a:rPr lang="en-US" sz="1750" dirty="0">
                <a:solidFill>
                  <a:srgbClr val="000000"/>
                </a:solidFill>
                <a:latin typeface="Consolas" panose="020B0609020204030204" pitchFamily="49" charset="0"/>
              </a:rPr>
              <a:t> </a:t>
            </a:r>
            <a:r>
              <a:rPr lang="en-US" sz="1750" b="1" dirty="0" smtClean="0">
                <a:solidFill>
                  <a:srgbClr val="1F377F"/>
                </a:solidFill>
                <a:latin typeface="Consolas" panose="020B0609020204030204" pitchFamily="49" charset="0"/>
              </a:rPr>
              <a:t>weather</a:t>
            </a:r>
            <a:r>
              <a:rPr lang="en-US" sz="1750" dirty="0">
                <a:solidFill>
                  <a:srgbClr val="000000"/>
                </a:solidFill>
                <a:latin typeface="Consolas" panose="020B0609020204030204" pitchFamily="49" charset="0"/>
              </a:rPr>
              <a:t> = </a:t>
            </a:r>
            <a:r>
              <a:rPr lang="en-US" sz="1750" dirty="0" err="1" smtClean="0">
                <a:solidFill>
                  <a:srgbClr val="066555"/>
                </a:solidFill>
                <a:latin typeface="Consolas" panose="020B0609020204030204" pitchFamily="49" charset="0"/>
              </a:rPr>
              <a:t>JsonSerializer</a:t>
            </a:r>
            <a:r>
              <a:rPr lang="en-US" sz="1750" dirty="0" err="1" smtClean="0">
                <a:solidFill>
                  <a:srgbClr val="000000"/>
                </a:solidFill>
                <a:latin typeface="Consolas" panose="020B0609020204030204" pitchFamily="49" charset="0"/>
              </a:rPr>
              <a:t>.</a:t>
            </a:r>
            <a:r>
              <a:rPr lang="en-US" sz="1750" dirty="0" err="1">
                <a:solidFill>
                  <a:srgbClr val="890E4F"/>
                </a:solidFill>
                <a:latin typeface="Consolas" panose="020B0609020204030204" pitchFamily="49" charset="0"/>
              </a:rPr>
              <a:t>Des</a:t>
            </a:r>
            <a:r>
              <a:rPr lang="en-US" sz="1750" dirty="0" err="1" smtClean="0">
                <a:solidFill>
                  <a:srgbClr val="890E4F"/>
                </a:solidFill>
                <a:latin typeface="Consolas" panose="020B0609020204030204" pitchFamily="49" charset="0"/>
              </a:rPr>
              <a:t>erialize</a:t>
            </a:r>
            <a:r>
              <a:rPr lang="en-US" sz="1750" dirty="0" smtClean="0">
                <a:solidFill>
                  <a:srgbClr val="000000"/>
                </a:solidFill>
                <a:latin typeface="Consolas" panose="020B0609020204030204" pitchFamily="49" charset="0"/>
              </a:rPr>
              <a:t>&lt;</a:t>
            </a:r>
            <a:r>
              <a:rPr lang="en-US" sz="1750" dirty="0" err="1" smtClean="0">
                <a:solidFill>
                  <a:srgbClr val="000000"/>
                </a:solidFill>
                <a:latin typeface="Consolas" panose="020B0609020204030204" pitchFamily="49" charset="0"/>
              </a:rPr>
              <a:t>MyObject</a:t>
            </a:r>
            <a:r>
              <a:rPr lang="en-US" sz="1750" dirty="0" smtClean="0">
                <a:solidFill>
                  <a:srgbClr val="000000"/>
                </a:solidFill>
                <a:latin typeface="Consolas" panose="020B0609020204030204" pitchFamily="49" charset="0"/>
              </a:rPr>
              <a:t>&gt;(</a:t>
            </a:r>
            <a:r>
              <a:rPr lang="en-US" sz="1750" b="1" dirty="0" err="1">
                <a:solidFill>
                  <a:srgbClr val="1F377F"/>
                </a:solidFill>
                <a:latin typeface="Consolas" panose="020B0609020204030204" pitchFamily="49" charset="0"/>
              </a:rPr>
              <a:t>jsonStr</a:t>
            </a:r>
            <a:r>
              <a:rPr lang="en-US" sz="1750" dirty="0" smtClean="0">
                <a:solidFill>
                  <a:srgbClr val="000000"/>
                </a:solidFill>
                <a:latin typeface="Consolas" panose="020B0609020204030204" pitchFamily="49" charset="0"/>
              </a:rPr>
              <a:t>);</a:t>
            </a:r>
            <a:endParaRPr lang="en-US" dirty="0"/>
          </a:p>
          <a:p>
            <a:endParaRPr lang="en-US" dirty="0"/>
          </a:p>
        </p:txBody>
      </p:sp>
      <p:sp>
        <p:nvSpPr>
          <p:cNvPr id="3" name="Title 2"/>
          <p:cNvSpPr>
            <a:spLocks noGrp="1"/>
          </p:cNvSpPr>
          <p:nvPr>
            <p:ph type="title"/>
          </p:nvPr>
        </p:nvSpPr>
        <p:spPr/>
        <p:txBody>
          <a:bodyPr/>
          <a:lstStyle/>
          <a:p>
            <a:r>
              <a:rPr lang="en-US" dirty="0" smtClean="0"/>
              <a:t>Example: JSON </a:t>
            </a:r>
            <a:r>
              <a:rPr lang="en-US" dirty="0"/>
              <a:t>string returned from the API</a:t>
            </a:r>
          </a:p>
        </p:txBody>
      </p:sp>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saturation sat="200000"/>
                    </a14:imgEffect>
                  </a14:imgLayer>
                </a14:imgProps>
              </a:ext>
            </a:extLst>
          </a:blip>
          <a:stretch>
            <a:fillRect/>
          </a:stretch>
        </p:blipFill>
        <p:spPr>
          <a:xfrm>
            <a:off x="153294" y="1063861"/>
            <a:ext cx="5220915" cy="5504892"/>
          </a:xfrm>
          <a:prstGeom prst="rect">
            <a:avLst/>
          </a:prstGeom>
        </p:spPr>
      </p:pic>
      <p:sp>
        <p:nvSpPr>
          <p:cNvPr id="7" name="Rectangle 3"/>
          <p:cNvSpPr>
            <a:spLocks noChangeArrowheads="1"/>
          </p:cNvSpPr>
          <p:nvPr/>
        </p:nvSpPr>
        <p:spPr bwMode="auto">
          <a:xfrm>
            <a:off x="-20823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anose="020B0604020202020204" pitchFamily="34" charset="0"/>
            </a:endParaRPr>
          </a:p>
        </p:txBody>
      </p:sp>
      <p:sp>
        <p:nvSpPr>
          <p:cNvPr id="11" name="Rectangle 10"/>
          <p:cNvSpPr/>
          <p:nvPr/>
        </p:nvSpPr>
        <p:spPr>
          <a:xfrm>
            <a:off x="65314" y="727787"/>
            <a:ext cx="1502229" cy="3452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2"/>
                </a:solidFill>
              </a:rPr>
              <a:t>Sample JSON</a:t>
            </a:r>
            <a:endParaRPr lang="en-US" b="1" dirty="0">
              <a:solidFill>
                <a:schemeClr val="tx2"/>
              </a:solidFill>
            </a:endParaRPr>
          </a:p>
        </p:txBody>
      </p:sp>
    </p:spTree>
    <p:extLst>
      <p:ext uri="{BB962C8B-B14F-4D97-AF65-F5344CB8AC3E}">
        <p14:creationId xmlns:p14="http://schemas.microsoft.com/office/powerpoint/2010/main" val="1643066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b="1" i="1" dirty="0" smtClean="0"/>
              <a:t>Object</a:t>
            </a:r>
          </a:p>
          <a:p>
            <a:pPr lvl="1"/>
            <a:r>
              <a:rPr lang="en-US" dirty="0"/>
              <a:t>An unordered “name/value” assembly. </a:t>
            </a:r>
            <a:endParaRPr lang="en-US" dirty="0" smtClean="0"/>
          </a:p>
          <a:p>
            <a:pPr lvl="1"/>
            <a:r>
              <a:rPr lang="en-US" dirty="0" smtClean="0"/>
              <a:t>An </a:t>
            </a:r>
            <a:r>
              <a:rPr lang="en-US" dirty="0"/>
              <a:t>object begins with “{“ and ends with “}”. </a:t>
            </a:r>
            <a:endParaRPr lang="en-US" dirty="0" smtClean="0"/>
          </a:p>
          <a:p>
            <a:pPr lvl="1"/>
            <a:r>
              <a:rPr lang="en-US" dirty="0" smtClean="0"/>
              <a:t>Behind </a:t>
            </a:r>
            <a:r>
              <a:rPr lang="en-US" dirty="0"/>
              <a:t>each “name”, there is a colon. And comma is used to separate much “name/value</a:t>
            </a:r>
            <a:r>
              <a:rPr lang="en-US" dirty="0" smtClean="0"/>
              <a:t>”.</a:t>
            </a:r>
          </a:p>
          <a:p>
            <a:pPr marL="457200" lvl="1" indent="0">
              <a:buNone/>
            </a:pPr>
            <a:endParaRPr lang="en-US" dirty="0" smtClean="0"/>
          </a:p>
          <a:p>
            <a:r>
              <a:rPr lang="en-US" b="1" i="1" dirty="0" smtClean="0"/>
              <a:t>Array</a:t>
            </a:r>
            <a:endParaRPr lang="en-US" b="1" i="1" dirty="0"/>
          </a:p>
          <a:p>
            <a:pPr lvl="1"/>
            <a:r>
              <a:rPr lang="en-US" dirty="0"/>
              <a:t>Value order </a:t>
            </a:r>
            <a:r>
              <a:rPr lang="en-US" dirty="0" smtClean="0"/>
              <a:t>sets, an </a:t>
            </a:r>
            <a:r>
              <a:rPr lang="en-US" dirty="0"/>
              <a:t>array begins with “[“ and end with “]”. </a:t>
            </a:r>
            <a:endParaRPr lang="en-US" dirty="0" smtClean="0"/>
          </a:p>
          <a:p>
            <a:pPr lvl="1"/>
            <a:r>
              <a:rPr lang="en-US" dirty="0" smtClean="0"/>
              <a:t>Values </a:t>
            </a:r>
            <a:r>
              <a:rPr lang="en-US" dirty="0"/>
              <a:t>are separated with commas</a:t>
            </a:r>
            <a:r>
              <a:rPr lang="en-US" dirty="0" smtClean="0"/>
              <a:t>.</a:t>
            </a:r>
          </a:p>
          <a:p>
            <a:pPr lvl="1"/>
            <a:endParaRPr lang="en-US" dirty="0"/>
          </a:p>
          <a:p>
            <a:pPr lvl="1"/>
            <a:endParaRPr lang="en-US" dirty="0" smtClean="0"/>
          </a:p>
          <a:p>
            <a:r>
              <a:rPr lang="en-US" b="1" i="1" dirty="0" smtClean="0"/>
              <a:t>String</a:t>
            </a:r>
            <a:endParaRPr lang="en-US" b="1" i="1" dirty="0"/>
          </a:p>
          <a:p>
            <a:pPr lvl="1"/>
            <a:r>
              <a:rPr lang="en-US" dirty="0"/>
              <a:t>Any quantity Unicode character assembly which is enclosed with quotation marks. </a:t>
            </a:r>
            <a:endParaRPr lang="en-US" dirty="0" smtClean="0"/>
          </a:p>
          <a:p>
            <a:pPr lvl="1"/>
            <a:r>
              <a:rPr lang="en-US" dirty="0" smtClean="0"/>
              <a:t>It </a:t>
            </a:r>
            <a:r>
              <a:rPr lang="en-US" dirty="0"/>
              <a:t>uses a backslash to escape</a:t>
            </a:r>
            <a:r>
              <a:rPr lang="en-US" dirty="0" smtClean="0"/>
              <a:t>.</a:t>
            </a:r>
            <a:endParaRPr lang="en-US" dirty="0"/>
          </a:p>
          <a:p>
            <a:pPr lvl="1"/>
            <a:endParaRPr lang="en-US" dirty="0" smtClean="0"/>
          </a:p>
          <a:p>
            <a:pPr lvl="1"/>
            <a:endParaRPr lang="en-US" dirty="0" smtClean="0"/>
          </a:p>
        </p:txBody>
      </p:sp>
      <p:sp>
        <p:nvSpPr>
          <p:cNvPr id="3" name="Title 2"/>
          <p:cNvSpPr>
            <a:spLocks noGrp="1"/>
          </p:cNvSpPr>
          <p:nvPr>
            <p:ph type="title"/>
          </p:nvPr>
        </p:nvSpPr>
        <p:spPr/>
        <p:txBody>
          <a:bodyPr/>
          <a:lstStyle/>
          <a:p>
            <a:r>
              <a:rPr lang="en-US" dirty="0" smtClean="0"/>
              <a:t>Different </a:t>
            </a:r>
            <a:r>
              <a:rPr lang="en-US" dirty="0"/>
              <a:t>styles of JSON</a:t>
            </a:r>
          </a:p>
        </p:txBody>
      </p:sp>
      <p:pic>
        <p:nvPicPr>
          <p:cNvPr id="4" name="Picture 3"/>
          <p:cNvPicPr>
            <a:picLocks noChangeAspect="1"/>
          </p:cNvPicPr>
          <p:nvPr/>
        </p:nvPicPr>
        <p:blipFill>
          <a:blip r:embed="rId2"/>
          <a:stretch>
            <a:fillRect/>
          </a:stretch>
        </p:blipFill>
        <p:spPr>
          <a:xfrm>
            <a:off x="1005413" y="2315525"/>
            <a:ext cx="7792537" cy="304843"/>
          </a:xfrm>
          <a:prstGeom prst="rect">
            <a:avLst/>
          </a:prstGeom>
        </p:spPr>
      </p:pic>
      <p:pic>
        <p:nvPicPr>
          <p:cNvPr id="5" name="Picture 4"/>
          <p:cNvPicPr>
            <a:picLocks noChangeAspect="1"/>
          </p:cNvPicPr>
          <p:nvPr/>
        </p:nvPicPr>
        <p:blipFill>
          <a:blip r:embed="rId3"/>
          <a:stretch>
            <a:fillRect/>
          </a:stretch>
        </p:blipFill>
        <p:spPr>
          <a:xfrm>
            <a:off x="1016179" y="3778279"/>
            <a:ext cx="8106906" cy="514422"/>
          </a:xfrm>
          <a:prstGeom prst="rect">
            <a:avLst/>
          </a:prstGeom>
        </p:spPr>
      </p:pic>
      <p:pic>
        <p:nvPicPr>
          <p:cNvPr id="6" name="Picture 5"/>
          <p:cNvPicPr>
            <a:picLocks noChangeAspect="1"/>
          </p:cNvPicPr>
          <p:nvPr/>
        </p:nvPicPr>
        <p:blipFill>
          <a:blip r:embed="rId4"/>
          <a:stretch>
            <a:fillRect/>
          </a:stretch>
        </p:blipFill>
        <p:spPr>
          <a:xfrm>
            <a:off x="947863" y="5538959"/>
            <a:ext cx="7944959" cy="333422"/>
          </a:xfrm>
          <a:prstGeom prst="rect">
            <a:avLst/>
          </a:prstGeom>
        </p:spPr>
      </p:pic>
    </p:spTree>
    <p:extLst>
      <p:ext uri="{BB962C8B-B14F-4D97-AF65-F5344CB8AC3E}">
        <p14:creationId xmlns:p14="http://schemas.microsoft.com/office/powerpoint/2010/main" val="3611725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
                                            <p:txEl>
                                              <p:pRg st="11" end="11"/>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b="1" dirty="0">
                <a:solidFill>
                  <a:schemeClr val="accent6"/>
                </a:solidFill>
              </a:rPr>
              <a:t>Serialization</a:t>
            </a:r>
            <a:endParaRPr lang="en-US" b="1" dirty="0" smtClean="0">
              <a:solidFill>
                <a:schemeClr val="accent6"/>
              </a:solidFill>
            </a:endParaRPr>
          </a:p>
          <a:p>
            <a:pPr lvl="1"/>
            <a:r>
              <a:rPr lang="en-US" dirty="0" smtClean="0"/>
              <a:t>Serialization </a:t>
            </a:r>
            <a:r>
              <a:rPr lang="en-US" dirty="0"/>
              <a:t>means to </a:t>
            </a:r>
            <a:r>
              <a:rPr lang="en-US" b="1" dirty="0"/>
              <a:t>convert an object into that </a:t>
            </a:r>
            <a:r>
              <a:rPr lang="en-US" b="1" dirty="0" smtClean="0"/>
              <a:t>string</a:t>
            </a:r>
            <a:r>
              <a:rPr lang="en-US" dirty="0" smtClean="0"/>
              <a:t>. (Object </a:t>
            </a:r>
            <a:r>
              <a:rPr lang="en-US" dirty="0" smtClean="0">
                <a:sym typeface="Wingdings" panose="05000000000000000000" pitchFamily="2" charset="2"/>
              </a:rPr>
              <a:t> String)</a:t>
            </a:r>
            <a:endParaRPr lang="en-US" dirty="0" smtClean="0"/>
          </a:p>
          <a:p>
            <a:pPr lvl="1"/>
            <a:r>
              <a:rPr lang="en-US" dirty="0" smtClean="0"/>
              <a:t>Serialization</a:t>
            </a:r>
            <a:r>
              <a:rPr lang="en-US" dirty="0"/>
              <a:t> is the process of converting the state of an object, that is, the values of its properties, into a form that can be stored or transmitted. </a:t>
            </a:r>
            <a:endParaRPr lang="en-US" dirty="0" smtClean="0"/>
          </a:p>
          <a:p>
            <a:pPr lvl="1"/>
            <a:r>
              <a:rPr lang="en-US" dirty="0" smtClean="0"/>
              <a:t>The </a:t>
            </a:r>
            <a:r>
              <a:rPr lang="en-US" dirty="0"/>
              <a:t>serialized form doesn't include any information about an object's associated methods</a:t>
            </a:r>
            <a:r>
              <a:rPr lang="en-US" dirty="0" smtClean="0"/>
              <a:t>.</a:t>
            </a:r>
          </a:p>
          <a:p>
            <a:pPr lvl="1"/>
            <a:r>
              <a:rPr lang="en-US" b="1" dirty="0"/>
              <a:t>So, serialization converts the object into a shareable format.</a:t>
            </a:r>
            <a:endParaRPr lang="en-US" dirty="0"/>
          </a:p>
          <a:p>
            <a:r>
              <a:rPr lang="en-US" b="1" dirty="0">
                <a:solidFill>
                  <a:schemeClr val="accent6"/>
                </a:solidFill>
              </a:rPr>
              <a:t>Deserialization</a:t>
            </a:r>
            <a:endParaRPr lang="en-US" b="1" dirty="0" smtClean="0">
              <a:solidFill>
                <a:schemeClr val="accent6"/>
              </a:solidFill>
            </a:endParaRPr>
          </a:p>
          <a:p>
            <a:pPr lvl="1"/>
            <a:r>
              <a:rPr lang="en-US" dirty="0" smtClean="0"/>
              <a:t>Deserialization </a:t>
            </a:r>
            <a:r>
              <a:rPr lang="en-US" dirty="0"/>
              <a:t>is its </a:t>
            </a:r>
            <a:r>
              <a:rPr lang="en-US" b="1" dirty="0"/>
              <a:t>inverse operation</a:t>
            </a:r>
            <a:r>
              <a:rPr lang="en-US" dirty="0"/>
              <a:t> </a:t>
            </a:r>
            <a:r>
              <a:rPr lang="en-US" dirty="0" smtClean="0"/>
              <a:t>(String </a:t>
            </a:r>
            <a:r>
              <a:rPr lang="en-US" dirty="0">
                <a:sym typeface="Wingdings" panose="05000000000000000000" pitchFamily="2" charset="2"/>
              </a:rPr>
              <a:t></a:t>
            </a:r>
            <a:r>
              <a:rPr lang="en-US" dirty="0"/>
              <a:t> Object</a:t>
            </a:r>
            <a:r>
              <a:rPr lang="en-US" dirty="0" smtClean="0"/>
              <a:t>).</a:t>
            </a:r>
          </a:p>
          <a:p>
            <a:pPr lvl="1"/>
            <a:r>
              <a:rPr lang="en-US" dirty="0"/>
              <a:t>Deserialization is the process of converting the serialized stream of data into the original object state. </a:t>
            </a:r>
            <a:endParaRPr lang="en-US" dirty="0" smtClean="0"/>
          </a:p>
          <a:p>
            <a:pPr lvl="1"/>
            <a:r>
              <a:rPr lang="en-US" dirty="0" smtClean="0"/>
              <a:t>This </a:t>
            </a:r>
            <a:r>
              <a:rPr lang="en-US" dirty="0"/>
              <a:t>ensures that the original state is not altered and is recreated when we need it</a:t>
            </a:r>
            <a:r>
              <a:rPr lang="en-US" dirty="0" smtClean="0"/>
              <a:t>.</a:t>
            </a:r>
          </a:p>
          <a:p>
            <a:pPr lvl="1"/>
            <a:endParaRPr lang="en-US" dirty="0" smtClean="0"/>
          </a:p>
          <a:p>
            <a:pPr lvl="1"/>
            <a:endParaRPr lang="en-US" dirty="0" smtClean="0"/>
          </a:p>
          <a:p>
            <a:pPr lvl="1"/>
            <a:endParaRPr lang="en-US" dirty="0"/>
          </a:p>
          <a:p>
            <a:endParaRPr lang="en-US" dirty="0" smtClean="0"/>
          </a:p>
          <a:p>
            <a:endParaRPr lang="en-US" dirty="0"/>
          </a:p>
        </p:txBody>
      </p:sp>
      <p:sp>
        <p:nvSpPr>
          <p:cNvPr id="3" name="Title 2"/>
          <p:cNvSpPr>
            <a:spLocks noGrp="1"/>
          </p:cNvSpPr>
          <p:nvPr>
            <p:ph type="title"/>
          </p:nvPr>
        </p:nvSpPr>
        <p:spPr/>
        <p:txBody>
          <a:bodyPr/>
          <a:lstStyle/>
          <a:p>
            <a:r>
              <a:rPr lang="en-US" dirty="0"/>
              <a:t>Difference between JSON serialize and JSON deserialize?</a:t>
            </a:r>
          </a:p>
        </p:txBody>
      </p:sp>
    </p:spTree>
    <p:extLst>
      <p:ext uri="{BB962C8B-B14F-4D97-AF65-F5344CB8AC3E}">
        <p14:creationId xmlns:p14="http://schemas.microsoft.com/office/powerpoint/2010/main" val="3792865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JSON Serialization Example</a:t>
            </a:r>
            <a:endParaRPr lang="en-US" dirty="0"/>
          </a:p>
        </p:txBody>
      </p:sp>
      <p:sp>
        <p:nvSpPr>
          <p:cNvPr id="4" name="TextBox 3"/>
          <p:cNvSpPr txBox="1"/>
          <p:nvPr/>
        </p:nvSpPr>
        <p:spPr>
          <a:xfrm>
            <a:off x="5680365" y="805166"/>
            <a:ext cx="6384118" cy="2954655"/>
          </a:xfrm>
          <a:prstGeom prst="rect">
            <a:avLst/>
          </a:prstGeom>
          <a:solidFill>
            <a:schemeClr val="bg1">
              <a:lumMod val="95000"/>
            </a:schemeClr>
          </a:solidFill>
        </p:spPr>
        <p:txBody>
          <a:bodyPr wrap="square" rtlCol="0">
            <a:spAutoFit/>
          </a:bodyPr>
          <a:lstStyle/>
          <a:p>
            <a:pPr eaLnBrk="0" fontAlgn="base" hangingPunct="0">
              <a:spcBef>
                <a:spcPct val="0"/>
              </a:spcBef>
              <a:spcAft>
                <a:spcPct val="0"/>
              </a:spcAft>
            </a:pPr>
            <a:r>
              <a:rPr lang="en-US" dirty="0" smtClean="0">
                <a:solidFill>
                  <a:srgbClr val="066555"/>
                </a:solidFill>
                <a:latin typeface="Consolas" panose="020B0609020204030204" pitchFamily="49" charset="0"/>
              </a:rPr>
              <a:t>//</a:t>
            </a:r>
            <a:r>
              <a:rPr lang="en-US" dirty="0" err="1" smtClean="0">
                <a:solidFill>
                  <a:srgbClr val="066555"/>
                </a:solidFill>
                <a:latin typeface="Consolas" panose="020B0609020204030204" pitchFamily="49" charset="0"/>
              </a:rPr>
              <a:t>Program.cs</a:t>
            </a:r>
            <a:r>
              <a:rPr lang="en-US" dirty="0" smtClean="0">
                <a:solidFill>
                  <a:srgbClr val="000000"/>
                </a:solidFill>
                <a:latin typeface="Consolas" panose="020B0609020204030204" pitchFamily="49" charset="0"/>
              </a:rPr>
              <a:t> </a:t>
            </a:r>
            <a:endParaRPr lang="en-US" sz="4400" dirty="0">
              <a:latin typeface="Arial" panose="020B0604020202020204" pitchFamily="34" charset="0"/>
            </a:endParaRPr>
          </a:p>
          <a:p>
            <a:pPr lvl="0" eaLnBrk="0" fontAlgn="base" hangingPunct="0">
              <a:spcBef>
                <a:spcPct val="0"/>
              </a:spcBef>
              <a:spcAft>
                <a:spcPct val="0"/>
              </a:spcAft>
            </a:pPr>
            <a:endParaRPr lang="en-US" sz="1400" dirty="0" smtClean="0">
              <a:solidFill>
                <a:srgbClr val="0000FF"/>
              </a:solidFill>
              <a:latin typeface="Consolas" panose="020B0609020204030204" pitchFamily="49" charset="0"/>
            </a:endParaRPr>
          </a:p>
          <a:p>
            <a:pPr lvl="0" eaLnBrk="0" fontAlgn="base" hangingPunct="0">
              <a:spcBef>
                <a:spcPct val="0"/>
              </a:spcBef>
              <a:spcAft>
                <a:spcPct val="0"/>
              </a:spcAft>
            </a:pPr>
            <a:r>
              <a:rPr lang="en-US" sz="1400" dirty="0" smtClean="0">
                <a:solidFill>
                  <a:srgbClr val="0000FF"/>
                </a:solidFill>
                <a:latin typeface="Consolas" panose="020B0609020204030204" pitchFamily="49" charset="0"/>
              </a:rPr>
              <a:t>using</a:t>
            </a:r>
            <a:r>
              <a:rPr lang="en-US" sz="1400" dirty="0">
                <a:solidFill>
                  <a:srgbClr val="000000"/>
                </a:solidFill>
                <a:latin typeface="Consolas" panose="020B0609020204030204" pitchFamily="49" charset="0"/>
              </a:rPr>
              <a:t> </a:t>
            </a:r>
            <a:r>
              <a:rPr lang="en-US" sz="1400" dirty="0" err="1" smtClean="0">
                <a:solidFill>
                  <a:srgbClr val="000000"/>
                </a:solidFill>
                <a:latin typeface="Consolas" panose="020B0609020204030204" pitchFamily="49" charset="0"/>
              </a:rPr>
              <a:t>SerializeDemo</a:t>
            </a:r>
            <a:r>
              <a:rPr lang="en-US" sz="1400" dirty="0" smtClean="0">
                <a:solidFill>
                  <a:srgbClr val="000000"/>
                </a:solidFill>
                <a:latin typeface="Consolas" panose="020B0609020204030204" pitchFamily="49" charset="0"/>
              </a:rPr>
              <a:t>; </a:t>
            </a:r>
          </a:p>
          <a:p>
            <a:pPr lvl="0" eaLnBrk="0" fontAlgn="base" hangingPunct="0">
              <a:spcBef>
                <a:spcPct val="0"/>
              </a:spcBef>
              <a:spcAft>
                <a:spcPct val="0"/>
              </a:spcAft>
            </a:pPr>
            <a:r>
              <a:rPr lang="en-US" sz="1400" dirty="0" smtClean="0">
                <a:solidFill>
                  <a:srgbClr val="0000FF"/>
                </a:solidFill>
                <a:latin typeface="Consolas" panose="020B0609020204030204" pitchFamily="49" charset="0"/>
              </a:rPr>
              <a:t>using</a:t>
            </a:r>
            <a:r>
              <a:rPr lang="en-US" sz="1400" dirty="0">
                <a:solidFill>
                  <a:srgbClr val="000000"/>
                </a:solidFill>
                <a:latin typeface="Consolas" panose="020B0609020204030204" pitchFamily="49" charset="0"/>
              </a:rPr>
              <a:t> </a:t>
            </a:r>
            <a:r>
              <a:rPr lang="en-US" sz="1400" b="1" dirty="0" err="1" smtClean="0">
                <a:solidFill>
                  <a:schemeClr val="tx2"/>
                </a:solidFill>
                <a:latin typeface="Consolas" panose="020B0609020204030204" pitchFamily="49" charset="0"/>
              </a:rPr>
              <a:t>Newtonsoft.Json</a:t>
            </a:r>
            <a:r>
              <a:rPr lang="en-US" sz="1400" dirty="0" smtClean="0">
                <a:solidFill>
                  <a:srgbClr val="000000"/>
                </a:solidFill>
                <a:latin typeface="Consolas" panose="020B0609020204030204" pitchFamily="49" charset="0"/>
              </a:rPr>
              <a:t>;</a:t>
            </a:r>
          </a:p>
          <a:p>
            <a:pPr lvl="0" eaLnBrk="0" fontAlgn="base" hangingPunct="0">
              <a:spcBef>
                <a:spcPct val="0"/>
              </a:spcBef>
              <a:spcAft>
                <a:spcPct val="0"/>
              </a:spcAft>
            </a:pPr>
            <a:endParaRPr lang="en-US" sz="1400" dirty="0">
              <a:solidFill>
                <a:srgbClr val="000000"/>
              </a:solidFill>
              <a:latin typeface="Consolas" panose="020B0609020204030204" pitchFamily="49" charset="0"/>
            </a:endParaRPr>
          </a:p>
          <a:p>
            <a:pPr lvl="0" eaLnBrk="0" fontAlgn="base" hangingPunct="0">
              <a:spcBef>
                <a:spcPct val="0"/>
              </a:spcBef>
              <a:spcAft>
                <a:spcPct val="0"/>
              </a:spcAft>
            </a:pPr>
            <a:r>
              <a:rPr lang="en-US" sz="1400" dirty="0">
                <a:solidFill>
                  <a:srgbClr val="066555"/>
                </a:solidFill>
                <a:latin typeface="Consolas" panose="020B0609020204030204" pitchFamily="49" charset="0"/>
              </a:rPr>
              <a:t>Student</a:t>
            </a:r>
            <a:r>
              <a:rPr lang="en-US" sz="1400" dirty="0">
                <a:solidFill>
                  <a:srgbClr val="000000"/>
                </a:solidFill>
                <a:latin typeface="Consolas" panose="020B0609020204030204" pitchFamily="49" charset="0"/>
              </a:rPr>
              <a:t> </a:t>
            </a:r>
            <a:r>
              <a:rPr lang="en-US" sz="1400" b="1" dirty="0" err="1">
                <a:solidFill>
                  <a:srgbClr val="1F377F"/>
                </a:solidFill>
                <a:latin typeface="Consolas" panose="020B0609020204030204" pitchFamily="49" charset="0"/>
              </a:rPr>
              <a:t>std</a:t>
            </a:r>
            <a:r>
              <a:rPr lang="en-US" sz="1400" dirty="0">
                <a:solidFill>
                  <a:srgbClr val="000000"/>
                </a:solidFill>
                <a:latin typeface="Consolas" panose="020B0609020204030204" pitchFamily="49" charset="0"/>
              </a:rPr>
              <a:t> = </a:t>
            </a:r>
            <a:r>
              <a:rPr lang="en-US" sz="1400" dirty="0">
                <a:solidFill>
                  <a:srgbClr val="0000FF"/>
                </a:solidFill>
                <a:latin typeface="Consolas" panose="020B0609020204030204" pitchFamily="49" charset="0"/>
              </a:rPr>
              <a:t>new</a:t>
            </a:r>
            <a:r>
              <a:rPr lang="en-US" sz="1400" dirty="0">
                <a:solidFill>
                  <a:srgbClr val="000000"/>
                </a:solidFill>
                <a:latin typeface="Consolas" panose="020B0609020204030204" pitchFamily="49" charset="0"/>
              </a:rPr>
              <a:t> </a:t>
            </a:r>
            <a:r>
              <a:rPr lang="en-US" sz="1400" dirty="0">
                <a:solidFill>
                  <a:srgbClr val="066555"/>
                </a:solidFill>
                <a:latin typeface="Consolas" panose="020B0609020204030204" pitchFamily="49" charset="0"/>
              </a:rPr>
              <a:t>Student</a:t>
            </a:r>
            <a:r>
              <a:rPr lang="en-US" sz="1400" dirty="0">
                <a:solidFill>
                  <a:srgbClr val="000000"/>
                </a:solidFill>
                <a:latin typeface="Consolas" panose="020B0609020204030204" pitchFamily="49" charset="0"/>
              </a:rPr>
              <a:t>() </a:t>
            </a:r>
            <a:endParaRPr lang="en-US" sz="1400" dirty="0" smtClean="0">
              <a:solidFill>
                <a:srgbClr val="000000"/>
              </a:solidFill>
              <a:latin typeface="Consolas" panose="020B0609020204030204" pitchFamily="49" charset="0"/>
            </a:endParaRPr>
          </a:p>
          <a:p>
            <a:pPr lvl="0" eaLnBrk="0" fontAlgn="base" hangingPunct="0">
              <a:spcBef>
                <a:spcPct val="0"/>
              </a:spcBef>
              <a:spcAft>
                <a:spcPct val="0"/>
              </a:spcAft>
            </a:pPr>
            <a:r>
              <a:rPr lang="en-US" sz="1400" dirty="0" smtClean="0">
                <a:solidFill>
                  <a:srgbClr val="000000"/>
                </a:solidFill>
                <a:latin typeface="Consolas" panose="020B0609020204030204" pitchFamily="49" charset="0"/>
              </a:rPr>
              <a:t>{ </a:t>
            </a:r>
            <a:r>
              <a:rPr lang="en-US" sz="1400" dirty="0">
                <a:solidFill>
                  <a:srgbClr val="000000"/>
                </a:solidFill>
                <a:latin typeface="Consolas" panose="020B0609020204030204" pitchFamily="49" charset="0"/>
              </a:rPr>
              <a:t>    </a:t>
            </a:r>
            <a:endParaRPr lang="en-US" sz="1400" dirty="0" smtClean="0">
              <a:solidFill>
                <a:srgbClr val="000000"/>
              </a:solidFill>
              <a:latin typeface="Consolas" panose="020B0609020204030204" pitchFamily="49" charset="0"/>
            </a:endParaRPr>
          </a:p>
          <a:p>
            <a:pPr lvl="0" eaLnBrk="0" fontAlgn="base" hangingPunct="0">
              <a:spcBef>
                <a:spcPct val="0"/>
              </a:spcBef>
              <a:spcAft>
                <a:spcPct val="0"/>
              </a:spcAft>
            </a:pPr>
            <a:r>
              <a:rPr lang="en-US" sz="1400" dirty="0" smtClean="0">
                <a:solidFill>
                  <a:srgbClr val="000000"/>
                </a:solidFill>
                <a:latin typeface="Consolas" panose="020B0609020204030204" pitchFamily="49" charset="0"/>
              </a:rPr>
              <a:t>	</a:t>
            </a:r>
            <a:r>
              <a:rPr lang="en-US" sz="1400" dirty="0" err="1" smtClean="0">
                <a:solidFill>
                  <a:srgbClr val="000000"/>
                </a:solidFill>
                <a:latin typeface="Consolas" panose="020B0609020204030204" pitchFamily="49" charset="0"/>
              </a:rPr>
              <a:t>StudentID</a:t>
            </a:r>
            <a:r>
              <a:rPr lang="en-US" sz="1400" dirty="0">
                <a:solidFill>
                  <a:srgbClr val="000000"/>
                </a:solidFill>
                <a:latin typeface="Consolas" panose="020B0609020204030204" pitchFamily="49" charset="0"/>
              </a:rPr>
              <a:t> = 101,     </a:t>
            </a:r>
            <a:endParaRPr lang="en-US" sz="1400" dirty="0" smtClean="0">
              <a:solidFill>
                <a:srgbClr val="000000"/>
              </a:solidFill>
              <a:latin typeface="Consolas" panose="020B0609020204030204" pitchFamily="49" charset="0"/>
            </a:endParaRPr>
          </a:p>
          <a:p>
            <a:pPr lvl="0" eaLnBrk="0" fontAlgn="base" hangingPunct="0">
              <a:spcBef>
                <a:spcPct val="0"/>
              </a:spcBef>
              <a:spcAft>
                <a:spcPct val="0"/>
              </a:spcAft>
            </a:pPr>
            <a:r>
              <a:rPr lang="en-US" sz="1400" dirty="0">
                <a:solidFill>
                  <a:srgbClr val="000000"/>
                </a:solidFill>
                <a:latin typeface="Consolas" panose="020B0609020204030204" pitchFamily="49" charset="0"/>
              </a:rPr>
              <a:t>	</a:t>
            </a:r>
            <a:r>
              <a:rPr lang="en-US" sz="1400" dirty="0" smtClean="0">
                <a:solidFill>
                  <a:srgbClr val="000000"/>
                </a:solidFill>
                <a:latin typeface="Consolas" panose="020B0609020204030204" pitchFamily="49" charset="0"/>
              </a:rPr>
              <a:t>Name</a:t>
            </a:r>
            <a:r>
              <a:rPr lang="en-US" sz="1400" dirty="0">
                <a:solidFill>
                  <a:srgbClr val="000000"/>
                </a:solidFill>
                <a:latin typeface="Consolas" panose="020B0609020204030204" pitchFamily="49" charset="0"/>
              </a:rPr>
              <a:t> = </a:t>
            </a:r>
            <a:r>
              <a:rPr lang="en-US" sz="1400" dirty="0">
                <a:solidFill>
                  <a:srgbClr val="A31515"/>
                </a:solidFill>
                <a:latin typeface="Consolas" panose="020B0609020204030204" pitchFamily="49" charset="0"/>
              </a:rPr>
              <a:t>"</a:t>
            </a:r>
            <a:r>
              <a:rPr lang="en-US" sz="1400" dirty="0" err="1">
                <a:solidFill>
                  <a:srgbClr val="A31515"/>
                </a:solidFill>
                <a:latin typeface="Consolas" panose="020B0609020204030204" pitchFamily="49" charset="0"/>
              </a:rPr>
              <a:t>Naimish</a:t>
            </a:r>
            <a:r>
              <a:rPr lang="en-US" sz="1400" dirty="0">
                <a:solidFill>
                  <a:srgbClr val="A31515"/>
                </a:solidFill>
                <a:latin typeface="Consolas" panose="020B0609020204030204" pitchFamily="49" charset="0"/>
              </a:rPr>
              <a:t>"</a:t>
            </a:r>
            <a:r>
              <a:rPr lang="en-US" sz="1400" dirty="0">
                <a:solidFill>
                  <a:srgbClr val="000000"/>
                </a:solidFill>
                <a:latin typeface="Consolas" panose="020B0609020204030204" pitchFamily="49" charset="0"/>
              </a:rPr>
              <a:t>,     </a:t>
            </a:r>
            <a:endParaRPr lang="en-US" sz="1400" dirty="0" smtClean="0">
              <a:solidFill>
                <a:srgbClr val="000000"/>
              </a:solidFill>
              <a:latin typeface="Consolas" panose="020B0609020204030204" pitchFamily="49" charset="0"/>
            </a:endParaRPr>
          </a:p>
          <a:p>
            <a:pPr lvl="0" eaLnBrk="0" fontAlgn="base" hangingPunct="0">
              <a:spcBef>
                <a:spcPct val="0"/>
              </a:spcBef>
              <a:spcAft>
                <a:spcPct val="0"/>
              </a:spcAft>
            </a:pPr>
            <a:r>
              <a:rPr lang="en-US" sz="1400" dirty="0">
                <a:solidFill>
                  <a:srgbClr val="000000"/>
                </a:solidFill>
                <a:latin typeface="Consolas" panose="020B0609020204030204" pitchFamily="49" charset="0"/>
              </a:rPr>
              <a:t>	</a:t>
            </a:r>
            <a:r>
              <a:rPr lang="en-US" sz="1400" dirty="0" smtClean="0">
                <a:solidFill>
                  <a:srgbClr val="000000"/>
                </a:solidFill>
                <a:latin typeface="Consolas" panose="020B0609020204030204" pitchFamily="49" charset="0"/>
              </a:rPr>
              <a:t>City</a:t>
            </a:r>
            <a:r>
              <a:rPr lang="en-US" sz="1400" dirty="0">
                <a:solidFill>
                  <a:srgbClr val="000000"/>
                </a:solidFill>
                <a:latin typeface="Consolas" panose="020B0609020204030204" pitchFamily="49" charset="0"/>
              </a:rPr>
              <a:t> = </a:t>
            </a:r>
            <a:r>
              <a:rPr lang="en-US" sz="1400" dirty="0">
                <a:solidFill>
                  <a:srgbClr val="A31515"/>
                </a:solidFill>
                <a:latin typeface="Consolas" panose="020B0609020204030204" pitchFamily="49" charset="0"/>
              </a:rPr>
              <a:t>"Rajkot"</a:t>
            </a:r>
            <a:r>
              <a:rPr lang="en-US" sz="1400" dirty="0">
                <a:solidFill>
                  <a:srgbClr val="000000"/>
                </a:solidFill>
                <a:latin typeface="Consolas" panose="020B0609020204030204" pitchFamily="49" charset="0"/>
              </a:rPr>
              <a:t> </a:t>
            </a:r>
            <a:endParaRPr lang="en-US" sz="1400" dirty="0" smtClean="0">
              <a:solidFill>
                <a:srgbClr val="000000"/>
              </a:solidFill>
              <a:latin typeface="Consolas" panose="020B0609020204030204" pitchFamily="49" charset="0"/>
            </a:endParaRPr>
          </a:p>
          <a:p>
            <a:pPr lvl="0" eaLnBrk="0" fontAlgn="base" hangingPunct="0">
              <a:spcBef>
                <a:spcPct val="0"/>
              </a:spcBef>
              <a:spcAft>
                <a:spcPct val="0"/>
              </a:spcAft>
            </a:pPr>
            <a:r>
              <a:rPr lang="en-US" sz="1400" dirty="0" smtClean="0">
                <a:solidFill>
                  <a:srgbClr val="000000"/>
                </a:solidFill>
                <a:latin typeface="Consolas" panose="020B0609020204030204" pitchFamily="49" charset="0"/>
              </a:rPr>
              <a:t>}; </a:t>
            </a:r>
          </a:p>
          <a:p>
            <a:pPr lvl="0" eaLnBrk="0" fontAlgn="base" hangingPunct="0">
              <a:spcBef>
                <a:spcPct val="0"/>
              </a:spcBef>
              <a:spcAft>
                <a:spcPct val="0"/>
              </a:spcAft>
            </a:pPr>
            <a:r>
              <a:rPr lang="en-US" sz="1400" dirty="0" smtClean="0">
                <a:solidFill>
                  <a:srgbClr val="0000FF"/>
                </a:solidFill>
                <a:latin typeface="Consolas" panose="020B0609020204030204" pitchFamily="49" charset="0"/>
              </a:rPr>
              <a:t>string</a:t>
            </a:r>
            <a:r>
              <a:rPr lang="en-US" sz="1400" dirty="0">
                <a:solidFill>
                  <a:srgbClr val="000000"/>
                </a:solidFill>
                <a:latin typeface="Consolas" panose="020B0609020204030204" pitchFamily="49" charset="0"/>
              </a:rPr>
              <a:t> </a:t>
            </a:r>
            <a:r>
              <a:rPr lang="en-US" sz="1400" b="1" dirty="0" err="1">
                <a:solidFill>
                  <a:srgbClr val="1F377F"/>
                </a:solidFill>
                <a:latin typeface="Consolas" panose="020B0609020204030204" pitchFamily="49" charset="0"/>
              </a:rPr>
              <a:t>jsonData</a:t>
            </a:r>
            <a:r>
              <a:rPr lang="en-US" sz="1400" dirty="0">
                <a:solidFill>
                  <a:srgbClr val="000000"/>
                </a:solidFill>
                <a:latin typeface="Consolas" panose="020B0609020204030204" pitchFamily="49" charset="0"/>
              </a:rPr>
              <a:t> = </a:t>
            </a:r>
            <a:r>
              <a:rPr lang="en-US" sz="1400" dirty="0" err="1">
                <a:solidFill>
                  <a:srgbClr val="066555"/>
                </a:solidFill>
                <a:latin typeface="Consolas" panose="020B0609020204030204" pitchFamily="49" charset="0"/>
              </a:rPr>
              <a:t>JsonConvert</a:t>
            </a:r>
            <a:r>
              <a:rPr lang="en-US" sz="1400" dirty="0" err="1" smtClean="0">
                <a:solidFill>
                  <a:srgbClr val="000000"/>
                </a:solidFill>
                <a:latin typeface="Consolas" panose="020B0609020204030204" pitchFamily="49" charset="0"/>
              </a:rPr>
              <a:t>.</a:t>
            </a:r>
            <a:r>
              <a:rPr lang="en-US" sz="1400" dirty="0" err="1" smtClean="0">
                <a:solidFill>
                  <a:schemeClr val="accent6">
                    <a:lumMod val="50000"/>
                  </a:schemeClr>
                </a:solidFill>
                <a:latin typeface="Consolas" panose="020B0609020204030204" pitchFamily="49" charset="0"/>
              </a:rPr>
              <a:t>SerializeObject</a:t>
            </a:r>
            <a:r>
              <a:rPr lang="en-US" sz="1400" dirty="0" smtClean="0">
                <a:solidFill>
                  <a:srgbClr val="000000"/>
                </a:solidFill>
                <a:latin typeface="Consolas" panose="020B0609020204030204" pitchFamily="49" charset="0"/>
              </a:rPr>
              <a:t>(</a:t>
            </a:r>
            <a:r>
              <a:rPr lang="en-US" sz="1400" b="1" dirty="0" err="1">
                <a:solidFill>
                  <a:srgbClr val="1F377F"/>
                </a:solidFill>
                <a:latin typeface="Consolas" panose="020B0609020204030204" pitchFamily="49" charset="0"/>
              </a:rPr>
              <a:t>std</a:t>
            </a:r>
            <a:r>
              <a:rPr lang="en-US" sz="1400" dirty="0" smtClean="0">
                <a:solidFill>
                  <a:srgbClr val="000000"/>
                </a:solidFill>
                <a:latin typeface="Consolas" panose="020B0609020204030204" pitchFamily="49" charset="0"/>
              </a:rPr>
              <a:t>); </a:t>
            </a:r>
          </a:p>
          <a:p>
            <a:pPr lvl="0" eaLnBrk="0" fontAlgn="base" hangingPunct="0">
              <a:spcBef>
                <a:spcPct val="0"/>
              </a:spcBef>
              <a:spcAft>
                <a:spcPct val="0"/>
              </a:spcAft>
            </a:pPr>
            <a:r>
              <a:rPr lang="en-US" sz="1400" dirty="0" err="1" smtClean="0">
                <a:solidFill>
                  <a:srgbClr val="066555"/>
                </a:solidFill>
                <a:latin typeface="Consolas" panose="020B0609020204030204" pitchFamily="49" charset="0"/>
              </a:rPr>
              <a:t>Console</a:t>
            </a:r>
            <a:r>
              <a:rPr lang="en-US" sz="1400" dirty="0" err="1" smtClean="0">
                <a:solidFill>
                  <a:srgbClr val="000000"/>
                </a:solidFill>
                <a:latin typeface="Consolas" panose="020B0609020204030204" pitchFamily="49" charset="0"/>
              </a:rPr>
              <a:t>.</a:t>
            </a:r>
            <a:r>
              <a:rPr lang="en-US" sz="1400" dirty="0" err="1" smtClean="0">
                <a:solidFill>
                  <a:schemeClr val="accent6">
                    <a:lumMod val="50000"/>
                  </a:schemeClr>
                </a:solidFill>
                <a:latin typeface="Consolas" panose="020B0609020204030204" pitchFamily="49" charset="0"/>
              </a:rPr>
              <a:t>WriteLine</a:t>
            </a:r>
            <a:r>
              <a:rPr lang="en-US" sz="1400" dirty="0" smtClean="0">
                <a:solidFill>
                  <a:srgbClr val="000000"/>
                </a:solidFill>
                <a:latin typeface="Consolas" panose="020B0609020204030204" pitchFamily="49" charset="0"/>
              </a:rPr>
              <a:t>(</a:t>
            </a:r>
            <a:r>
              <a:rPr lang="en-US" sz="1400" b="1" dirty="0" err="1">
                <a:solidFill>
                  <a:srgbClr val="1F377F"/>
                </a:solidFill>
                <a:latin typeface="Consolas" panose="020B0609020204030204" pitchFamily="49" charset="0"/>
              </a:rPr>
              <a:t>jsonData</a:t>
            </a:r>
            <a:r>
              <a:rPr lang="en-US" sz="1400" dirty="0" smtClean="0">
                <a:solidFill>
                  <a:srgbClr val="000000"/>
                </a:solidFill>
                <a:latin typeface="Consolas" panose="020B0609020204030204" pitchFamily="49" charset="0"/>
              </a:rPr>
              <a:t>);</a:t>
            </a:r>
            <a:endParaRPr lang="en-US" sz="1400" dirty="0">
              <a:latin typeface="Arial" panose="020B0604020202020204" pitchFamily="34" charset="0"/>
            </a:endParaRPr>
          </a:p>
        </p:txBody>
      </p:sp>
      <p:sp>
        <p:nvSpPr>
          <p:cNvPr id="7" name="TextBox 6"/>
          <p:cNvSpPr txBox="1"/>
          <p:nvPr/>
        </p:nvSpPr>
        <p:spPr>
          <a:xfrm>
            <a:off x="124691" y="808181"/>
            <a:ext cx="5344273" cy="2739211"/>
          </a:xfrm>
          <a:prstGeom prst="rect">
            <a:avLst/>
          </a:prstGeom>
          <a:solidFill>
            <a:schemeClr val="bg1">
              <a:lumMod val="95000"/>
            </a:schemeClr>
          </a:solidFill>
        </p:spPr>
        <p:txBody>
          <a:bodyPr wrap="square" rtlCol="0">
            <a:spAutoFit/>
          </a:bodyPr>
          <a:lstStyle/>
          <a:p>
            <a:pPr lvl="0" eaLnBrk="0" fontAlgn="base" hangingPunct="0">
              <a:spcBef>
                <a:spcPct val="0"/>
              </a:spcBef>
              <a:spcAft>
                <a:spcPct val="0"/>
              </a:spcAft>
            </a:pPr>
            <a:r>
              <a:rPr lang="en-US" dirty="0">
                <a:solidFill>
                  <a:srgbClr val="066555"/>
                </a:solidFill>
                <a:latin typeface="Consolas" panose="020B0609020204030204" pitchFamily="49" charset="0"/>
              </a:rPr>
              <a:t>//</a:t>
            </a:r>
            <a:r>
              <a:rPr lang="en-US" dirty="0" err="1" smtClean="0">
                <a:solidFill>
                  <a:srgbClr val="066555"/>
                </a:solidFill>
                <a:latin typeface="Consolas" panose="020B0609020204030204" pitchFamily="49" charset="0"/>
              </a:rPr>
              <a:t>Student.cs</a:t>
            </a:r>
            <a:endParaRPr lang="en-US" dirty="0" smtClean="0">
              <a:solidFill>
                <a:srgbClr val="066555"/>
              </a:solidFill>
              <a:latin typeface="Consolas" panose="020B0609020204030204" pitchFamily="49" charset="0"/>
            </a:endParaRPr>
          </a:p>
          <a:p>
            <a:pPr lvl="0" eaLnBrk="0" fontAlgn="base" hangingPunct="0">
              <a:spcBef>
                <a:spcPct val="0"/>
              </a:spcBef>
              <a:spcAft>
                <a:spcPct val="0"/>
              </a:spcAft>
            </a:pPr>
            <a:r>
              <a:rPr lang="en-US" sz="1400" dirty="0" smtClean="0">
                <a:solidFill>
                  <a:srgbClr val="000000"/>
                </a:solidFill>
                <a:latin typeface="Consolas" panose="020B0609020204030204" pitchFamily="49" charset="0"/>
              </a:rPr>
              <a:t> </a:t>
            </a:r>
            <a:endParaRPr lang="en-US" sz="3600" dirty="0">
              <a:latin typeface="Arial" panose="020B0604020202020204" pitchFamily="34" charset="0"/>
            </a:endParaRPr>
          </a:p>
          <a:p>
            <a:pPr lvl="0"/>
            <a:r>
              <a:rPr lang="en-US" sz="1400" dirty="0" smtClean="0">
                <a:solidFill>
                  <a:srgbClr val="0000FF"/>
                </a:solidFill>
                <a:latin typeface="Consolas" panose="020B0609020204030204" pitchFamily="49" charset="0"/>
              </a:rPr>
              <a:t>namespace</a:t>
            </a:r>
            <a:r>
              <a:rPr lang="en-US" sz="1400" dirty="0">
                <a:solidFill>
                  <a:srgbClr val="000000"/>
                </a:solidFill>
                <a:latin typeface="Consolas" panose="020B0609020204030204" pitchFamily="49" charset="0"/>
              </a:rPr>
              <a:t> </a:t>
            </a:r>
            <a:r>
              <a:rPr lang="en-US" sz="1400" dirty="0" err="1" smtClean="0">
                <a:solidFill>
                  <a:srgbClr val="000000"/>
                </a:solidFill>
                <a:latin typeface="Consolas" panose="020B0609020204030204" pitchFamily="49" charset="0"/>
              </a:rPr>
              <a:t>SerializeDemo</a:t>
            </a:r>
            <a:endParaRPr lang="en-US" sz="1400" dirty="0" smtClean="0">
              <a:solidFill>
                <a:srgbClr val="000000"/>
              </a:solidFill>
              <a:latin typeface="Consolas" panose="020B0609020204030204" pitchFamily="49" charset="0"/>
            </a:endParaRPr>
          </a:p>
          <a:p>
            <a:pPr lvl="0"/>
            <a:r>
              <a:rPr lang="en-US" sz="1400" dirty="0" smtClean="0">
                <a:solidFill>
                  <a:srgbClr val="000000"/>
                </a:solidFill>
                <a:latin typeface="Consolas" panose="020B0609020204030204" pitchFamily="49" charset="0"/>
              </a:rPr>
              <a:t>{ </a:t>
            </a:r>
            <a:r>
              <a:rPr lang="en-US" sz="1400" dirty="0">
                <a:solidFill>
                  <a:srgbClr val="000000"/>
                </a:solidFill>
                <a:latin typeface="Consolas" panose="020B0609020204030204" pitchFamily="49" charset="0"/>
              </a:rPr>
              <a:t>    </a:t>
            </a:r>
            <a:endParaRPr lang="en-US" sz="1400" dirty="0" smtClean="0">
              <a:solidFill>
                <a:srgbClr val="000000"/>
              </a:solidFill>
              <a:latin typeface="Consolas" panose="020B0609020204030204" pitchFamily="49" charset="0"/>
            </a:endParaRPr>
          </a:p>
          <a:p>
            <a:pPr lvl="0"/>
            <a:r>
              <a:rPr lang="en-US" sz="1400" dirty="0" smtClean="0">
                <a:solidFill>
                  <a:srgbClr val="0000FF"/>
                </a:solidFill>
                <a:latin typeface="Consolas" panose="020B0609020204030204" pitchFamily="49" charset="0"/>
              </a:rPr>
              <a:t>	public</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class</a:t>
            </a:r>
            <a:r>
              <a:rPr lang="en-US" sz="1400" dirty="0">
                <a:solidFill>
                  <a:srgbClr val="000000"/>
                </a:solidFill>
                <a:latin typeface="Consolas" panose="020B0609020204030204" pitchFamily="49" charset="0"/>
              </a:rPr>
              <a:t> </a:t>
            </a:r>
            <a:r>
              <a:rPr lang="en-US" sz="1400" dirty="0">
                <a:solidFill>
                  <a:srgbClr val="066555"/>
                </a:solidFill>
                <a:latin typeface="Consolas" panose="020B0609020204030204" pitchFamily="49" charset="0"/>
              </a:rPr>
              <a:t>Student</a:t>
            </a:r>
            <a:r>
              <a:rPr lang="en-US" sz="1400" dirty="0">
                <a:solidFill>
                  <a:srgbClr val="000000"/>
                </a:solidFill>
                <a:latin typeface="Consolas" panose="020B0609020204030204" pitchFamily="49" charset="0"/>
              </a:rPr>
              <a:t>     </a:t>
            </a:r>
            <a:endParaRPr lang="en-US" sz="1400" dirty="0" smtClean="0">
              <a:solidFill>
                <a:srgbClr val="000000"/>
              </a:solidFill>
              <a:latin typeface="Consolas" panose="020B0609020204030204" pitchFamily="49" charset="0"/>
            </a:endParaRPr>
          </a:p>
          <a:p>
            <a:pPr lvl="0"/>
            <a:r>
              <a:rPr lang="en-US" sz="1400" dirty="0" smtClean="0">
                <a:solidFill>
                  <a:srgbClr val="000000"/>
                </a:solidFill>
                <a:latin typeface="Consolas" panose="020B0609020204030204" pitchFamily="49" charset="0"/>
              </a:rPr>
              <a:t>	{ </a:t>
            </a:r>
            <a:r>
              <a:rPr lang="en-US" sz="1400" dirty="0">
                <a:solidFill>
                  <a:srgbClr val="000000"/>
                </a:solidFill>
                <a:latin typeface="Consolas" panose="020B0609020204030204" pitchFamily="49" charset="0"/>
              </a:rPr>
              <a:t>        </a:t>
            </a:r>
            <a:endParaRPr lang="en-US" sz="1400" dirty="0" smtClean="0">
              <a:solidFill>
                <a:srgbClr val="000000"/>
              </a:solidFill>
              <a:latin typeface="Consolas" panose="020B0609020204030204" pitchFamily="49" charset="0"/>
            </a:endParaRPr>
          </a:p>
          <a:p>
            <a:pPr lvl="2"/>
            <a:r>
              <a:rPr lang="en-US" sz="1400" dirty="0">
                <a:solidFill>
                  <a:srgbClr val="000000"/>
                </a:solidFill>
                <a:latin typeface="Consolas" panose="020B0609020204030204" pitchFamily="49" charset="0"/>
              </a:rPr>
              <a:t>	</a:t>
            </a:r>
            <a:r>
              <a:rPr lang="en-US" sz="1400" dirty="0" smtClean="0">
                <a:solidFill>
                  <a:srgbClr val="0000FF"/>
                </a:solidFill>
                <a:latin typeface="Consolas" panose="020B0609020204030204" pitchFamily="49" charset="0"/>
              </a:rPr>
              <a:t>public</a:t>
            </a:r>
            <a:r>
              <a:rPr lang="en-US" sz="1400" dirty="0">
                <a:solidFill>
                  <a:srgbClr val="000000"/>
                </a:solidFill>
                <a:latin typeface="Consolas" panose="020B0609020204030204" pitchFamily="49" charset="0"/>
              </a:rPr>
              <a:t> </a:t>
            </a:r>
            <a:r>
              <a:rPr lang="en-US" sz="1400" dirty="0" err="1">
                <a:solidFill>
                  <a:srgbClr val="0000FF"/>
                </a:solidFill>
                <a:latin typeface="Consolas" panose="020B0609020204030204" pitchFamily="49" charset="0"/>
              </a:rPr>
              <a:t>int</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StudentID</a:t>
            </a:r>
            <a:r>
              <a:rPr lang="en-US" sz="1400" dirty="0">
                <a:solidFill>
                  <a:srgbClr val="000000"/>
                </a:solidFill>
                <a:latin typeface="Consolas" panose="020B0609020204030204" pitchFamily="49" charset="0"/>
              </a:rPr>
              <a:t> { </a:t>
            </a:r>
            <a:r>
              <a:rPr lang="en-US" sz="1400" dirty="0">
                <a:solidFill>
                  <a:srgbClr val="0000FF"/>
                </a:solidFill>
                <a:latin typeface="Consolas" panose="020B0609020204030204" pitchFamily="49" charset="0"/>
              </a:rPr>
              <a:t>get</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set</a:t>
            </a:r>
            <a:r>
              <a:rPr lang="en-US" sz="1400" dirty="0" smtClean="0">
                <a:solidFill>
                  <a:srgbClr val="000000"/>
                </a:solidFill>
                <a:latin typeface="Consolas" panose="020B0609020204030204" pitchFamily="49" charset="0"/>
              </a:rPr>
              <a:t>;} 	</a:t>
            </a:r>
            <a:r>
              <a:rPr lang="en-US" sz="1400" dirty="0" smtClean="0">
                <a:solidFill>
                  <a:srgbClr val="0000FF"/>
                </a:solidFill>
                <a:latin typeface="Consolas" panose="020B0609020204030204" pitchFamily="49" charset="0"/>
              </a:rPr>
              <a:t>public</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string</a:t>
            </a:r>
            <a:r>
              <a:rPr lang="en-US" sz="1400" dirty="0">
                <a:solidFill>
                  <a:srgbClr val="000000"/>
                </a:solidFill>
                <a:latin typeface="Consolas" panose="020B0609020204030204" pitchFamily="49" charset="0"/>
              </a:rPr>
              <a:t> Name { </a:t>
            </a:r>
            <a:r>
              <a:rPr lang="en-US" sz="1400" dirty="0">
                <a:solidFill>
                  <a:srgbClr val="0000FF"/>
                </a:solidFill>
                <a:latin typeface="Consolas" panose="020B0609020204030204" pitchFamily="49" charset="0"/>
              </a:rPr>
              <a:t>get</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set</a:t>
            </a:r>
            <a:r>
              <a:rPr lang="en-US" sz="1400" dirty="0">
                <a:solidFill>
                  <a:srgbClr val="000000"/>
                </a:solidFill>
                <a:latin typeface="Consolas" panose="020B0609020204030204" pitchFamily="49" charset="0"/>
              </a:rPr>
              <a:t>; </a:t>
            </a:r>
            <a:r>
              <a:rPr lang="en-US" sz="1400" dirty="0" smtClean="0">
                <a:solidFill>
                  <a:srgbClr val="000000"/>
                </a:solidFill>
                <a:latin typeface="Consolas" panose="020B0609020204030204" pitchFamily="49" charset="0"/>
              </a:rPr>
              <a:t>}</a:t>
            </a:r>
          </a:p>
          <a:p>
            <a:pPr lvl="4"/>
            <a:r>
              <a:rPr lang="en-US" sz="1400" dirty="0" smtClean="0">
                <a:solidFill>
                  <a:srgbClr val="0000FF"/>
                </a:solidFill>
                <a:latin typeface="Consolas" panose="020B0609020204030204" pitchFamily="49" charset="0"/>
              </a:rPr>
              <a:t>public</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string</a:t>
            </a:r>
            <a:r>
              <a:rPr lang="en-US" sz="1400" dirty="0">
                <a:solidFill>
                  <a:srgbClr val="000000"/>
                </a:solidFill>
                <a:latin typeface="Consolas" panose="020B0609020204030204" pitchFamily="49" charset="0"/>
              </a:rPr>
              <a:t> City { </a:t>
            </a:r>
            <a:r>
              <a:rPr lang="en-US" sz="1400" dirty="0">
                <a:solidFill>
                  <a:srgbClr val="0000FF"/>
                </a:solidFill>
                <a:latin typeface="Consolas" panose="020B0609020204030204" pitchFamily="49" charset="0"/>
              </a:rPr>
              <a:t>get</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set</a:t>
            </a:r>
            <a:r>
              <a:rPr lang="en-US" sz="1400" dirty="0">
                <a:solidFill>
                  <a:srgbClr val="000000"/>
                </a:solidFill>
                <a:latin typeface="Consolas" panose="020B0609020204030204" pitchFamily="49" charset="0"/>
              </a:rPr>
              <a:t>; }    </a:t>
            </a:r>
            <a:endParaRPr lang="en-US" sz="1400" dirty="0" smtClean="0">
              <a:solidFill>
                <a:srgbClr val="000000"/>
              </a:solidFill>
              <a:latin typeface="Consolas" panose="020B0609020204030204" pitchFamily="49" charset="0"/>
            </a:endParaRPr>
          </a:p>
          <a:p>
            <a:pPr lvl="0"/>
            <a:r>
              <a:rPr lang="en-US" sz="1400" dirty="0" smtClean="0">
                <a:solidFill>
                  <a:srgbClr val="000000"/>
                </a:solidFill>
                <a:latin typeface="Consolas" panose="020B0609020204030204" pitchFamily="49" charset="0"/>
              </a:rPr>
              <a:t>	} </a:t>
            </a:r>
          </a:p>
          <a:p>
            <a:pPr lvl="0"/>
            <a:r>
              <a:rPr lang="en-US" sz="1400" dirty="0" smtClean="0">
                <a:solidFill>
                  <a:srgbClr val="000000"/>
                </a:solidFill>
                <a:latin typeface="Consolas" panose="020B0609020204030204" pitchFamily="49" charset="0"/>
              </a:rPr>
              <a:t>} </a:t>
            </a:r>
            <a:endParaRPr lang="en-US" sz="3600" dirty="0">
              <a:latin typeface="Arial" panose="020B0604020202020204" pitchFamily="34" charset="0"/>
            </a:endParaRPr>
          </a:p>
        </p:txBody>
      </p:sp>
      <p:pic>
        <p:nvPicPr>
          <p:cNvPr id="11" name="Picture 10"/>
          <p:cNvPicPr>
            <a:picLocks noChangeAspect="1"/>
          </p:cNvPicPr>
          <p:nvPr/>
        </p:nvPicPr>
        <p:blipFill>
          <a:blip r:embed="rId2"/>
          <a:stretch>
            <a:fillRect/>
          </a:stretch>
        </p:blipFill>
        <p:spPr>
          <a:xfrm>
            <a:off x="1168864" y="4441731"/>
            <a:ext cx="9593014" cy="419158"/>
          </a:xfrm>
          <a:prstGeom prst="rect">
            <a:avLst/>
          </a:prstGeom>
        </p:spPr>
      </p:pic>
      <p:sp>
        <p:nvSpPr>
          <p:cNvPr id="12" name="TextBox 11"/>
          <p:cNvSpPr txBox="1"/>
          <p:nvPr/>
        </p:nvSpPr>
        <p:spPr>
          <a:xfrm>
            <a:off x="1073020" y="4002833"/>
            <a:ext cx="1455576" cy="400110"/>
          </a:xfrm>
          <a:prstGeom prst="rect">
            <a:avLst/>
          </a:prstGeom>
          <a:noFill/>
        </p:spPr>
        <p:txBody>
          <a:bodyPr wrap="square" rtlCol="0">
            <a:spAutoFit/>
          </a:bodyPr>
          <a:lstStyle/>
          <a:p>
            <a:r>
              <a:rPr lang="en-US" sz="2000" b="1" dirty="0" smtClean="0">
                <a:solidFill>
                  <a:schemeClr val="tx2"/>
                </a:solidFill>
              </a:rPr>
              <a:t>Output</a:t>
            </a:r>
            <a:endParaRPr lang="en-US" sz="2000" b="1" dirty="0">
              <a:solidFill>
                <a:schemeClr val="tx2"/>
              </a:solidFill>
            </a:endParaRPr>
          </a:p>
        </p:txBody>
      </p:sp>
    </p:spTree>
    <p:extLst>
      <p:ext uri="{BB962C8B-B14F-4D97-AF65-F5344CB8AC3E}">
        <p14:creationId xmlns:p14="http://schemas.microsoft.com/office/powerpoint/2010/main" val="1277441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P spid="12"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JSON Deserialization Example</a:t>
            </a:r>
            <a:endParaRPr lang="en-US" dirty="0"/>
          </a:p>
        </p:txBody>
      </p:sp>
      <p:sp>
        <p:nvSpPr>
          <p:cNvPr id="12" name="TextBox 11"/>
          <p:cNvSpPr txBox="1"/>
          <p:nvPr/>
        </p:nvSpPr>
        <p:spPr>
          <a:xfrm>
            <a:off x="0" y="4900550"/>
            <a:ext cx="1455576" cy="400110"/>
          </a:xfrm>
          <a:prstGeom prst="rect">
            <a:avLst/>
          </a:prstGeom>
          <a:noFill/>
        </p:spPr>
        <p:txBody>
          <a:bodyPr wrap="square" rtlCol="0">
            <a:spAutoFit/>
          </a:bodyPr>
          <a:lstStyle/>
          <a:p>
            <a:r>
              <a:rPr lang="en-US" sz="2000" b="1" dirty="0" smtClean="0">
                <a:solidFill>
                  <a:schemeClr val="tx2"/>
                </a:solidFill>
              </a:rPr>
              <a:t>Output</a:t>
            </a:r>
            <a:endParaRPr lang="en-US" sz="2000" b="1" dirty="0">
              <a:solidFill>
                <a:schemeClr val="tx2"/>
              </a:solidFill>
            </a:endParaRPr>
          </a:p>
        </p:txBody>
      </p:sp>
      <p:pic>
        <p:nvPicPr>
          <p:cNvPr id="2" name="Picture 1"/>
          <p:cNvPicPr>
            <a:picLocks noChangeAspect="1"/>
          </p:cNvPicPr>
          <p:nvPr/>
        </p:nvPicPr>
        <p:blipFill>
          <a:blip r:embed="rId2"/>
          <a:stretch>
            <a:fillRect/>
          </a:stretch>
        </p:blipFill>
        <p:spPr>
          <a:xfrm>
            <a:off x="87071" y="813049"/>
            <a:ext cx="9983593" cy="3943900"/>
          </a:xfrm>
          <a:prstGeom prst="rect">
            <a:avLst/>
          </a:prstGeom>
          <a:ln>
            <a:solidFill>
              <a:schemeClr val="tx1"/>
            </a:solidFill>
          </a:ln>
        </p:spPr>
      </p:pic>
      <p:pic>
        <p:nvPicPr>
          <p:cNvPr id="5" name="Picture 4"/>
          <p:cNvPicPr>
            <a:picLocks noChangeAspect="1"/>
          </p:cNvPicPr>
          <p:nvPr/>
        </p:nvPicPr>
        <p:blipFill>
          <a:blip r:embed="rId3"/>
          <a:stretch>
            <a:fillRect/>
          </a:stretch>
        </p:blipFill>
        <p:spPr>
          <a:xfrm>
            <a:off x="87962" y="5275244"/>
            <a:ext cx="3534268" cy="352474"/>
          </a:xfrm>
          <a:prstGeom prst="rect">
            <a:avLst/>
          </a:prstGeom>
        </p:spPr>
      </p:pic>
    </p:spTree>
    <p:extLst>
      <p:ext uri="{BB962C8B-B14F-4D97-AF65-F5344CB8AC3E}">
        <p14:creationId xmlns:p14="http://schemas.microsoft.com/office/powerpoint/2010/main" val="2085839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smtClean="0">
                <a:gradFill flip="none" rotWithShape="1">
                  <a:gsLst>
                    <a:gs pos="10000">
                      <a:schemeClr val="accent6">
                        <a:lumMod val="50000"/>
                      </a:schemeClr>
                    </a:gs>
                    <a:gs pos="100000">
                      <a:schemeClr val="accent6"/>
                    </a:gs>
                  </a:gsLst>
                  <a:lin ang="0" scaled="1"/>
                  <a:tileRect/>
                </a:gradFill>
              </a:rPr>
              <a:t>Creating a Web API Project in Visual Studio</a:t>
            </a:r>
            <a:endParaRPr lang="en-US" sz="5400" dirty="0">
              <a:gradFill flip="none" rotWithShape="1">
                <a:gsLst>
                  <a:gs pos="10000">
                    <a:schemeClr val="accent6">
                      <a:lumMod val="50000"/>
                    </a:schemeClr>
                  </a:gs>
                  <a:gs pos="100000">
                    <a:schemeClr val="accent6"/>
                  </a:gs>
                </a:gsLst>
                <a:lin ang="0" scaled="1"/>
                <a:tileRect/>
              </a:gradFill>
            </a:endParaRPr>
          </a:p>
        </p:txBody>
      </p:sp>
      <p:sp>
        <p:nvSpPr>
          <p:cNvPr id="5" name="Text Placeholder 4"/>
          <p:cNvSpPr>
            <a:spLocks noGrp="1"/>
          </p:cNvSpPr>
          <p:nvPr>
            <p:ph type="body" idx="1"/>
          </p:nvPr>
        </p:nvSpPr>
        <p:spPr/>
        <p:txBody>
          <a:bodyPr/>
          <a:lstStyle/>
          <a:p>
            <a:r>
              <a:rPr lang="en-US" dirty="0" smtClean="0"/>
              <a:t>Section - </a:t>
            </a:r>
            <a:r>
              <a:rPr lang="en-US" dirty="0" smtClean="0"/>
              <a:t>9</a:t>
            </a:r>
            <a:endParaRPr lang="en-US" dirty="0"/>
          </a:p>
        </p:txBody>
      </p:sp>
    </p:spTree>
    <p:extLst>
      <p:ext uri="{BB962C8B-B14F-4D97-AF65-F5344CB8AC3E}">
        <p14:creationId xmlns:p14="http://schemas.microsoft.com/office/powerpoint/2010/main" val="84284818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b="1" u="sng" dirty="0" smtClean="0"/>
              <a:t>Example</a:t>
            </a:r>
          </a:p>
          <a:p>
            <a:pPr lvl="1">
              <a:lnSpc>
                <a:spcPct val="100000"/>
              </a:lnSpc>
            </a:pPr>
            <a:r>
              <a:rPr lang="en-US" dirty="0" smtClean="0"/>
              <a:t>Suppose </a:t>
            </a:r>
            <a:r>
              <a:rPr lang="en-US" dirty="0"/>
              <a:t>you have an idea to develop and launch a </a:t>
            </a:r>
            <a:r>
              <a:rPr lang="en-US" dirty="0" smtClean="0"/>
              <a:t>your business. </a:t>
            </a:r>
          </a:p>
          <a:p>
            <a:pPr lvl="1">
              <a:lnSpc>
                <a:spcPct val="100000"/>
              </a:lnSpc>
            </a:pPr>
            <a:r>
              <a:rPr lang="en-US" dirty="0" smtClean="0"/>
              <a:t>For </a:t>
            </a:r>
            <a:r>
              <a:rPr lang="en-US" dirty="0"/>
              <a:t>this, what you need is, you need to develop a website and launch </a:t>
            </a:r>
            <a:r>
              <a:rPr lang="en-US" dirty="0" smtClean="0"/>
              <a:t>your business/product. </a:t>
            </a:r>
          </a:p>
          <a:p>
            <a:pPr lvl="1">
              <a:lnSpc>
                <a:spcPct val="100000"/>
              </a:lnSpc>
            </a:pPr>
            <a:r>
              <a:rPr lang="en-US" dirty="0" smtClean="0"/>
              <a:t>Then </a:t>
            </a:r>
            <a:r>
              <a:rPr lang="en-US" dirty="0"/>
              <a:t>what will you do? You will develop a website using any technologies like ASP.NET MVC, PHP, ASP.NET Core, JSP, etc., that are available in the market. </a:t>
            </a:r>
            <a:endParaRPr lang="en-US" dirty="0" smtClean="0"/>
          </a:p>
          <a:p>
            <a:pPr lvl="1">
              <a:lnSpc>
                <a:spcPct val="100000"/>
              </a:lnSpc>
            </a:pPr>
            <a:r>
              <a:rPr lang="en-US" dirty="0" smtClean="0"/>
              <a:t>Of </a:t>
            </a:r>
            <a:r>
              <a:rPr lang="en-US" dirty="0"/>
              <a:t>course, you will need a database, such as </a:t>
            </a:r>
            <a:r>
              <a:rPr lang="en-US" dirty="0" err="1" smtClean="0"/>
              <a:t>NoSQL</a:t>
            </a:r>
            <a:r>
              <a:rPr lang="en-US" dirty="0" smtClean="0"/>
              <a:t>, MySQL</a:t>
            </a:r>
            <a:r>
              <a:rPr lang="en-US" dirty="0"/>
              <a:t>, Oracle, SQL Server, etc., to store the entire business data of </a:t>
            </a:r>
            <a:r>
              <a:rPr lang="en-US" dirty="0" smtClean="0"/>
              <a:t>your products.</a:t>
            </a:r>
          </a:p>
          <a:p>
            <a:endParaRPr lang="en-US" dirty="0"/>
          </a:p>
        </p:txBody>
      </p:sp>
      <p:sp>
        <p:nvSpPr>
          <p:cNvPr id="3" name="Title 2"/>
          <p:cNvSpPr>
            <a:spLocks noGrp="1"/>
          </p:cNvSpPr>
          <p:nvPr>
            <p:ph type="title"/>
          </p:nvPr>
        </p:nvSpPr>
        <p:spPr/>
        <p:txBody>
          <a:bodyPr/>
          <a:lstStyle/>
          <a:p>
            <a:r>
              <a:rPr lang="en-US" dirty="0" smtClean="0"/>
              <a:t>Why API?</a:t>
            </a:r>
            <a:endParaRPr lang="en-US" dirty="0"/>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10833" y="3539910"/>
            <a:ext cx="1345445" cy="1345445"/>
          </a:xfrm>
          <a:prstGeom prst="rect">
            <a:avLst/>
          </a:prstGeom>
        </p:spPr>
      </p:pic>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61719" y="3471255"/>
            <a:ext cx="1426676" cy="1426676"/>
          </a:xfrm>
          <a:prstGeom prst="rect">
            <a:avLst/>
          </a:prstGeom>
        </p:spPr>
      </p:pic>
      <p:cxnSp>
        <p:nvCxnSpPr>
          <p:cNvPr id="15" name="Straight Arrow Connector 14"/>
          <p:cNvCxnSpPr>
            <a:stCxn id="13" idx="3"/>
            <a:endCxn id="7" idx="1"/>
          </p:cNvCxnSpPr>
          <p:nvPr/>
        </p:nvCxnSpPr>
        <p:spPr>
          <a:xfrm>
            <a:off x="4088395" y="4184593"/>
            <a:ext cx="3122438" cy="2804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2897109" y="4916038"/>
            <a:ext cx="1176950" cy="369332"/>
          </a:xfrm>
          <a:prstGeom prst="rect">
            <a:avLst/>
          </a:prstGeom>
          <a:noFill/>
        </p:spPr>
        <p:txBody>
          <a:bodyPr wrap="square" rtlCol="0">
            <a:spAutoFit/>
          </a:bodyPr>
          <a:lstStyle/>
          <a:p>
            <a:r>
              <a:rPr lang="en-US" b="1" dirty="0" smtClean="0">
                <a:solidFill>
                  <a:schemeClr val="accent4"/>
                </a:solidFill>
              </a:rPr>
              <a:t>Website</a:t>
            </a:r>
            <a:endParaRPr lang="en-US" b="1" dirty="0">
              <a:solidFill>
                <a:schemeClr val="accent4"/>
              </a:solidFill>
            </a:endParaRPr>
          </a:p>
        </p:txBody>
      </p:sp>
      <p:sp>
        <p:nvSpPr>
          <p:cNvPr id="17" name="TextBox 16"/>
          <p:cNvSpPr txBox="1"/>
          <p:nvPr/>
        </p:nvSpPr>
        <p:spPr>
          <a:xfrm>
            <a:off x="7377066" y="4932635"/>
            <a:ext cx="1176950" cy="369332"/>
          </a:xfrm>
          <a:prstGeom prst="rect">
            <a:avLst/>
          </a:prstGeom>
          <a:noFill/>
        </p:spPr>
        <p:txBody>
          <a:bodyPr wrap="square" rtlCol="0">
            <a:spAutoFit/>
          </a:bodyPr>
          <a:lstStyle/>
          <a:p>
            <a:r>
              <a:rPr lang="en-US" b="1" dirty="0" smtClean="0">
                <a:solidFill>
                  <a:schemeClr val="tx2"/>
                </a:solidFill>
              </a:rPr>
              <a:t>Database</a:t>
            </a:r>
            <a:endParaRPr lang="en-US" b="1" dirty="0">
              <a:solidFill>
                <a:schemeClr val="tx2"/>
              </a:solidFill>
            </a:endParaRPr>
          </a:p>
        </p:txBody>
      </p:sp>
    </p:spTree>
    <p:extLst>
      <p:ext uri="{BB962C8B-B14F-4D97-AF65-F5344CB8AC3E}">
        <p14:creationId xmlns:p14="http://schemas.microsoft.com/office/powerpoint/2010/main" val="22552146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P spid="16" grpId="0"/>
      <p:bldP spid="1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fontAlgn="base"/>
            <a:r>
              <a:rPr lang="en-US" u="sng" dirty="0" smtClean="0">
                <a:solidFill>
                  <a:schemeClr val="accent6"/>
                </a:solidFill>
              </a:rPr>
              <a:t>Steps</a:t>
            </a:r>
          </a:p>
          <a:p>
            <a:pPr marL="1001712" lvl="1" indent="-457200" fontAlgn="base">
              <a:buFont typeface="+mj-lt"/>
              <a:buAutoNum type="arabicPeriod"/>
            </a:pPr>
            <a:r>
              <a:rPr lang="en-US" sz="2400" dirty="0" smtClean="0"/>
              <a:t>Open Visual Studio 2019 or 2022</a:t>
            </a:r>
            <a:endParaRPr lang="en-US" sz="2400" dirty="0"/>
          </a:p>
          <a:p>
            <a:pPr marL="1001712" lvl="1" indent="-457200" fontAlgn="base">
              <a:buFont typeface="+mj-lt"/>
              <a:buAutoNum type="arabicPeriod"/>
            </a:pPr>
            <a:r>
              <a:rPr lang="en-US" sz="2400" dirty="0" smtClean="0"/>
              <a:t>Select Template “</a:t>
            </a:r>
            <a:r>
              <a:rPr lang="en-US" sz="2400" i="1" dirty="0" smtClean="0"/>
              <a:t>ASP.NET Core Web API</a:t>
            </a:r>
            <a:r>
              <a:rPr lang="en-US" sz="2400" dirty="0" smtClean="0"/>
              <a:t>” </a:t>
            </a:r>
            <a:r>
              <a:rPr lang="en-US" sz="2400" dirty="0" smtClean="0">
                <a:sym typeface="Wingdings" panose="05000000000000000000" pitchFamily="2" charset="2"/>
              </a:rPr>
              <a:t> </a:t>
            </a:r>
            <a:r>
              <a:rPr lang="en-US" sz="2400" dirty="0" smtClean="0"/>
              <a:t>Press </a:t>
            </a:r>
            <a:r>
              <a:rPr lang="en-US" sz="2400" b="1" dirty="0" smtClean="0"/>
              <a:t>Next</a:t>
            </a:r>
          </a:p>
          <a:p>
            <a:pPr marL="1001712" lvl="1" indent="-457200" fontAlgn="base">
              <a:buFont typeface="+mj-lt"/>
              <a:buAutoNum type="arabicPeriod"/>
            </a:pPr>
            <a:r>
              <a:rPr lang="en-US" sz="2400" dirty="0" smtClean="0"/>
              <a:t>Give Project Name &amp; Choose the Location Where you want to store your project</a:t>
            </a:r>
            <a:r>
              <a:rPr lang="en-US" sz="2400" dirty="0">
                <a:sym typeface="Wingdings" panose="05000000000000000000" pitchFamily="2" charset="2"/>
              </a:rPr>
              <a:t>  </a:t>
            </a:r>
            <a:r>
              <a:rPr lang="en-US" sz="2400" dirty="0"/>
              <a:t>Press </a:t>
            </a:r>
            <a:r>
              <a:rPr lang="en-US" sz="2400" b="1" dirty="0"/>
              <a:t>Next</a:t>
            </a:r>
            <a:endParaRPr lang="en-US" sz="2400" b="1" dirty="0" smtClean="0"/>
          </a:p>
          <a:p>
            <a:pPr marL="1001712" lvl="1" indent="-457200" fontAlgn="base">
              <a:buFont typeface="+mj-lt"/>
              <a:buAutoNum type="arabicPeriod"/>
            </a:pPr>
            <a:r>
              <a:rPr lang="en-US" sz="2400" dirty="0" smtClean="0"/>
              <a:t>Select Framework (</a:t>
            </a:r>
            <a:r>
              <a:rPr lang="en-US" sz="2400" b="1" dirty="0" smtClean="0"/>
              <a:t>.NET 6.0 Long term support</a:t>
            </a:r>
            <a:r>
              <a:rPr lang="en-US" sz="2400" dirty="0" smtClean="0"/>
              <a:t>) &amp; must select </a:t>
            </a:r>
            <a:r>
              <a:rPr lang="en-US" sz="2400" b="1" dirty="0" smtClean="0"/>
              <a:t>Enable </a:t>
            </a:r>
            <a:r>
              <a:rPr lang="en-US" sz="2400" b="1" dirty="0" err="1" smtClean="0"/>
              <a:t>OpenAPI</a:t>
            </a:r>
            <a:r>
              <a:rPr lang="en-US" sz="2400" b="1" dirty="0" smtClean="0"/>
              <a:t> Support </a:t>
            </a:r>
            <a:r>
              <a:rPr lang="en-US" sz="2400" dirty="0">
                <a:sym typeface="Wingdings" panose="05000000000000000000" pitchFamily="2" charset="2"/>
              </a:rPr>
              <a:t> </a:t>
            </a:r>
            <a:r>
              <a:rPr lang="en-US" sz="2400" dirty="0"/>
              <a:t>Press </a:t>
            </a:r>
            <a:r>
              <a:rPr lang="en-US" sz="2400" b="1" dirty="0"/>
              <a:t>Next</a:t>
            </a:r>
            <a:endParaRPr lang="en-US" sz="2400" b="1" dirty="0" smtClean="0"/>
          </a:p>
          <a:p>
            <a:pPr marL="1001712" lvl="1" indent="-457200" fontAlgn="base">
              <a:buFont typeface="+mj-lt"/>
              <a:buAutoNum type="arabicPeriod"/>
            </a:pPr>
            <a:r>
              <a:rPr lang="en-US" sz="2400" dirty="0" smtClean="0"/>
              <a:t>Press </a:t>
            </a:r>
            <a:r>
              <a:rPr lang="en-US" sz="2400" b="1" dirty="0" smtClean="0"/>
              <a:t>Create</a:t>
            </a:r>
            <a:r>
              <a:rPr lang="en-US" sz="2400" dirty="0" smtClean="0"/>
              <a:t>.</a:t>
            </a:r>
          </a:p>
          <a:p>
            <a:pPr marL="1001712" lvl="1" indent="-457200" fontAlgn="base">
              <a:buFont typeface="+mj-lt"/>
              <a:buAutoNum type="arabicPeriod"/>
            </a:pPr>
            <a:endParaRPr lang="en-US" sz="2400" dirty="0"/>
          </a:p>
          <a:p>
            <a:pPr marL="544512" lvl="1" indent="0" fontAlgn="base">
              <a:buNone/>
            </a:pPr>
            <a:endParaRPr lang="en-US" sz="2400" dirty="0"/>
          </a:p>
        </p:txBody>
      </p:sp>
      <p:sp>
        <p:nvSpPr>
          <p:cNvPr id="3" name="Title 2"/>
          <p:cNvSpPr>
            <a:spLocks noGrp="1"/>
          </p:cNvSpPr>
          <p:nvPr>
            <p:ph type="title"/>
          </p:nvPr>
        </p:nvSpPr>
        <p:spPr/>
        <p:txBody>
          <a:bodyPr/>
          <a:lstStyle/>
          <a:p>
            <a:r>
              <a:rPr lang="en-US" dirty="0"/>
              <a:t>Creating a Web API Project</a:t>
            </a:r>
          </a:p>
        </p:txBody>
      </p:sp>
    </p:spTree>
    <p:extLst>
      <p:ext uri="{BB962C8B-B14F-4D97-AF65-F5344CB8AC3E}">
        <p14:creationId xmlns:p14="http://schemas.microsoft.com/office/powerpoint/2010/main" val="1840747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gradFill flip="none" rotWithShape="1">
                  <a:gsLst>
                    <a:gs pos="10000">
                      <a:schemeClr val="accent6">
                        <a:lumMod val="50000"/>
                      </a:schemeClr>
                    </a:gs>
                    <a:gs pos="100000">
                      <a:schemeClr val="accent6"/>
                    </a:gs>
                  </a:gsLst>
                  <a:lin ang="0" scaled="1"/>
                  <a:tileRect/>
                </a:gradFill>
              </a:rPr>
              <a:t>Middleware in ASP.NET Core Web API</a:t>
            </a:r>
            <a:endParaRPr lang="en-US" sz="5400" dirty="0">
              <a:gradFill flip="none" rotWithShape="1">
                <a:gsLst>
                  <a:gs pos="10000">
                    <a:schemeClr val="accent6">
                      <a:lumMod val="50000"/>
                    </a:schemeClr>
                  </a:gs>
                  <a:gs pos="100000">
                    <a:schemeClr val="accent6"/>
                  </a:gs>
                </a:gsLst>
                <a:lin ang="0" scaled="1"/>
                <a:tileRect/>
              </a:gradFill>
            </a:endParaRPr>
          </a:p>
        </p:txBody>
      </p:sp>
      <p:sp>
        <p:nvSpPr>
          <p:cNvPr id="5" name="Text Placeholder 4"/>
          <p:cNvSpPr>
            <a:spLocks noGrp="1"/>
          </p:cNvSpPr>
          <p:nvPr>
            <p:ph type="body" idx="1"/>
          </p:nvPr>
        </p:nvSpPr>
        <p:spPr/>
        <p:txBody>
          <a:bodyPr/>
          <a:lstStyle/>
          <a:p>
            <a:r>
              <a:rPr lang="en-US" dirty="0" smtClean="0"/>
              <a:t>Section - </a:t>
            </a:r>
            <a:r>
              <a:rPr lang="en-US" dirty="0" smtClean="0"/>
              <a:t>10</a:t>
            </a:r>
            <a:endParaRPr lang="en-US" dirty="0"/>
          </a:p>
        </p:txBody>
      </p:sp>
    </p:spTree>
    <p:extLst>
      <p:ext uri="{BB962C8B-B14F-4D97-AF65-F5344CB8AC3E}">
        <p14:creationId xmlns:p14="http://schemas.microsoft.com/office/powerpoint/2010/main" val="88709487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Middleware is one of the core functionalities of any ASP.NET Core Web Application. </a:t>
            </a:r>
            <a:endParaRPr lang="en-US" dirty="0"/>
          </a:p>
          <a:p>
            <a:r>
              <a:rPr lang="en-US" dirty="0" smtClean="0"/>
              <a:t>When </a:t>
            </a:r>
            <a:r>
              <a:rPr lang="en-US" dirty="0"/>
              <a:t>we send a request from the client to the server, middleware comes into the picture</a:t>
            </a:r>
            <a:r>
              <a:rPr lang="en-US" dirty="0" smtClean="0"/>
              <a:t>.</a:t>
            </a:r>
          </a:p>
          <a:p>
            <a:r>
              <a:rPr lang="en-US" b="1" dirty="0"/>
              <a:t>HTTP Request Pipeline:</a:t>
            </a:r>
          </a:p>
          <a:p>
            <a:pPr lvl="1"/>
            <a:r>
              <a:rPr lang="en-US" dirty="0"/>
              <a:t>Before understanding ASP.NET Core Middleware components, let us first understand what is HTTP Request Pipeline and how does it work. </a:t>
            </a:r>
            <a:endParaRPr lang="en-US" dirty="0" smtClean="0"/>
          </a:p>
          <a:p>
            <a:pPr lvl="1"/>
            <a:r>
              <a:rPr lang="en-US" dirty="0" smtClean="0"/>
              <a:t>Please </a:t>
            </a:r>
            <a:r>
              <a:rPr lang="en-US" dirty="0"/>
              <a:t>have a look at the following image for a better understanding of the HTTP Request Pipeline. </a:t>
            </a:r>
            <a:endParaRPr lang="en-US" dirty="0" smtClean="0"/>
          </a:p>
          <a:p>
            <a:pPr lvl="1"/>
            <a:endParaRPr lang="en-US" dirty="0"/>
          </a:p>
          <a:p>
            <a:pPr lvl="1"/>
            <a:endParaRPr lang="en-US" dirty="0" smtClean="0"/>
          </a:p>
          <a:p>
            <a:pPr lvl="1"/>
            <a:endParaRPr lang="en-US" dirty="0"/>
          </a:p>
          <a:p>
            <a:pPr marL="457200" lvl="1" indent="0">
              <a:buNone/>
            </a:pPr>
            <a:endParaRPr lang="en-US" dirty="0" smtClean="0"/>
          </a:p>
          <a:p>
            <a:pPr lvl="1"/>
            <a:r>
              <a:rPr lang="en-US" dirty="0" smtClean="0"/>
              <a:t>As </a:t>
            </a:r>
            <a:r>
              <a:rPr lang="en-US" dirty="0"/>
              <a:t>you can see in the below image, on the left-hand side, we have the client i.e. a browser and on the right-hand side, we have the server where our ASP.NET Core Web API application is hosted. </a:t>
            </a:r>
            <a:endParaRPr lang="en-US" dirty="0" smtClean="0"/>
          </a:p>
          <a:p>
            <a:pPr lvl="1"/>
            <a:r>
              <a:rPr lang="en-US" dirty="0" smtClean="0"/>
              <a:t>Further</a:t>
            </a:r>
            <a:r>
              <a:rPr lang="en-US" dirty="0"/>
              <a:t>, the Web API Application has three controllers. </a:t>
            </a:r>
            <a:endParaRPr lang="en-US" dirty="0" smtClean="0"/>
          </a:p>
          <a:p>
            <a:pPr lvl="1"/>
            <a:r>
              <a:rPr lang="en-US" dirty="0" smtClean="0"/>
              <a:t>So</a:t>
            </a:r>
            <a:r>
              <a:rPr lang="en-US" dirty="0"/>
              <a:t>, when the client sends a request to the server, we generally believe that it is the controller action method that is going to serve the request and then we get the response.</a:t>
            </a:r>
            <a:endParaRPr lang="en-US" dirty="0" smtClean="0"/>
          </a:p>
          <a:p>
            <a:pPr lvl="1"/>
            <a:endParaRPr lang="en-US" dirty="0"/>
          </a:p>
          <a:p>
            <a:endParaRPr lang="en-US" dirty="0" smtClean="0"/>
          </a:p>
          <a:p>
            <a:endParaRPr lang="en-US" dirty="0"/>
          </a:p>
        </p:txBody>
      </p:sp>
      <p:sp>
        <p:nvSpPr>
          <p:cNvPr id="3" name="Title 2"/>
          <p:cNvSpPr>
            <a:spLocks noGrp="1"/>
          </p:cNvSpPr>
          <p:nvPr>
            <p:ph type="title"/>
          </p:nvPr>
        </p:nvSpPr>
        <p:spPr/>
        <p:txBody>
          <a:bodyPr/>
          <a:lstStyle/>
          <a:p>
            <a:r>
              <a:rPr lang="en-US" dirty="0"/>
              <a:t>Middleware in ASP.NET Core Web API</a:t>
            </a:r>
            <a:endParaRPr lang="en-US" dirty="0"/>
          </a:p>
        </p:txBody>
      </p:sp>
      <p:sp>
        <p:nvSpPr>
          <p:cNvPr id="4" name="Rectangle 3"/>
          <p:cNvSpPr/>
          <p:nvPr/>
        </p:nvSpPr>
        <p:spPr>
          <a:xfrm>
            <a:off x="1484872" y="3433732"/>
            <a:ext cx="3069125" cy="629113"/>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tx2"/>
                </a:solidFill>
              </a:rPr>
              <a:t>Client</a:t>
            </a:r>
            <a:endParaRPr lang="en-US" sz="2000" dirty="0">
              <a:solidFill>
                <a:schemeClr val="tx2"/>
              </a:solidFill>
            </a:endParaRPr>
          </a:p>
        </p:txBody>
      </p:sp>
      <p:sp>
        <p:nvSpPr>
          <p:cNvPr id="5" name="Rectangle 4"/>
          <p:cNvSpPr/>
          <p:nvPr/>
        </p:nvSpPr>
        <p:spPr>
          <a:xfrm>
            <a:off x="7338898" y="3224405"/>
            <a:ext cx="3069125" cy="931959"/>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tx2"/>
                </a:solidFill>
              </a:rPr>
              <a:t>Controller1</a:t>
            </a:r>
          </a:p>
          <a:p>
            <a:pPr algn="ctr"/>
            <a:r>
              <a:rPr lang="en-US" sz="2000" dirty="0" smtClean="0">
                <a:solidFill>
                  <a:schemeClr val="tx2"/>
                </a:solidFill>
              </a:rPr>
              <a:t>Controller2</a:t>
            </a:r>
          </a:p>
          <a:p>
            <a:pPr algn="ctr"/>
            <a:r>
              <a:rPr lang="en-US" sz="2000" dirty="0" smtClean="0">
                <a:solidFill>
                  <a:schemeClr val="tx2"/>
                </a:solidFill>
              </a:rPr>
              <a:t>Controller3</a:t>
            </a:r>
          </a:p>
        </p:txBody>
      </p:sp>
      <p:sp>
        <p:nvSpPr>
          <p:cNvPr id="6" name="Right Arrow 5"/>
          <p:cNvSpPr/>
          <p:nvPr/>
        </p:nvSpPr>
        <p:spPr>
          <a:xfrm>
            <a:off x="4796074" y="3488156"/>
            <a:ext cx="2353901" cy="183813"/>
          </a:xfrm>
          <a:prstGeom prst="rightArrow">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7" name="Right Arrow 6"/>
          <p:cNvSpPr/>
          <p:nvPr/>
        </p:nvSpPr>
        <p:spPr>
          <a:xfrm rot="10800000">
            <a:off x="4777794" y="3868640"/>
            <a:ext cx="2353901" cy="183813"/>
          </a:xfrm>
          <a:prstGeom prst="rightArrow">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8" name="Rectangle 7"/>
          <p:cNvSpPr/>
          <p:nvPr/>
        </p:nvSpPr>
        <p:spPr>
          <a:xfrm>
            <a:off x="5207182" y="3276222"/>
            <a:ext cx="1548143" cy="2534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solidFill>
                  <a:schemeClr val="tx1"/>
                </a:solidFill>
              </a:rPr>
              <a:t>HTTP Request</a:t>
            </a:r>
            <a:endParaRPr lang="en-US" sz="1400" b="1" dirty="0">
              <a:solidFill>
                <a:schemeClr val="tx1"/>
              </a:solidFill>
            </a:endParaRPr>
          </a:p>
        </p:txBody>
      </p:sp>
      <p:sp>
        <p:nvSpPr>
          <p:cNvPr id="9" name="Rectangle 8"/>
          <p:cNvSpPr/>
          <p:nvPr/>
        </p:nvSpPr>
        <p:spPr>
          <a:xfrm>
            <a:off x="5138287" y="3671314"/>
            <a:ext cx="1667348" cy="2821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solidFill>
                  <a:schemeClr val="tx1"/>
                </a:solidFill>
              </a:rPr>
              <a:t>HTTP Response</a:t>
            </a:r>
            <a:endParaRPr lang="en-US" sz="1400" b="1" dirty="0">
              <a:solidFill>
                <a:schemeClr val="tx1"/>
              </a:solidFill>
            </a:endParaRPr>
          </a:p>
        </p:txBody>
      </p:sp>
      <p:sp>
        <p:nvSpPr>
          <p:cNvPr id="10" name="Rectangle 9"/>
          <p:cNvSpPr/>
          <p:nvPr/>
        </p:nvSpPr>
        <p:spPr>
          <a:xfrm>
            <a:off x="2193545" y="4067303"/>
            <a:ext cx="1548143" cy="2534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Web Browser </a:t>
            </a:r>
            <a:endParaRPr lang="en-US" dirty="0">
              <a:solidFill>
                <a:schemeClr val="tx1"/>
              </a:solidFill>
            </a:endParaRPr>
          </a:p>
        </p:txBody>
      </p:sp>
      <p:sp>
        <p:nvSpPr>
          <p:cNvPr id="11" name="Rectangle 10"/>
          <p:cNvSpPr/>
          <p:nvPr/>
        </p:nvSpPr>
        <p:spPr>
          <a:xfrm>
            <a:off x="8197948" y="4180266"/>
            <a:ext cx="1548143" cy="2534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Web Server</a:t>
            </a:r>
            <a:endParaRPr lang="en-US" dirty="0">
              <a:solidFill>
                <a:schemeClr val="tx1"/>
              </a:solidFill>
            </a:endParaRPr>
          </a:p>
        </p:txBody>
      </p:sp>
    </p:spTree>
    <p:extLst>
      <p:ext uri="{BB962C8B-B14F-4D97-AF65-F5344CB8AC3E}">
        <p14:creationId xmlns:p14="http://schemas.microsoft.com/office/powerpoint/2010/main" val="1776627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1"/>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2">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p:bldP spid="9" grpId="0"/>
      <p:bldP spid="10" grpId="0"/>
      <p:bldP spid="11"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But in reality, before hitting the controller action method, the request has to pass through a pipeline. </a:t>
            </a:r>
            <a:endParaRPr lang="en-US" dirty="0" smtClean="0"/>
          </a:p>
          <a:p>
            <a:r>
              <a:rPr lang="en-US" dirty="0" smtClean="0"/>
              <a:t>Once </a:t>
            </a:r>
            <a:r>
              <a:rPr lang="en-US" dirty="0"/>
              <a:t>the pipeline is completed, then only it navigates the request to the corresponding controller action method as shown in the below image</a:t>
            </a:r>
            <a:r>
              <a:rPr lang="en-US" dirty="0" smtClean="0"/>
              <a:t>.</a:t>
            </a:r>
          </a:p>
          <a:p>
            <a:endParaRPr lang="en-US" dirty="0"/>
          </a:p>
        </p:txBody>
      </p:sp>
      <p:sp>
        <p:nvSpPr>
          <p:cNvPr id="3" name="Title 2"/>
          <p:cNvSpPr>
            <a:spLocks noGrp="1"/>
          </p:cNvSpPr>
          <p:nvPr>
            <p:ph type="title"/>
          </p:nvPr>
        </p:nvSpPr>
        <p:spPr/>
        <p:txBody>
          <a:bodyPr/>
          <a:lstStyle/>
          <a:p>
            <a:r>
              <a:rPr lang="en-US" dirty="0"/>
              <a:t>Middleware in ASP.NET Core Web </a:t>
            </a:r>
            <a:r>
              <a:rPr lang="en-US" dirty="0" smtClean="0"/>
              <a:t>API Cont..</a:t>
            </a:r>
            <a:endParaRPr lang="en-US" dirty="0"/>
          </a:p>
        </p:txBody>
      </p:sp>
      <p:sp>
        <p:nvSpPr>
          <p:cNvPr id="4" name="Rectangle 3"/>
          <p:cNvSpPr/>
          <p:nvPr/>
        </p:nvSpPr>
        <p:spPr>
          <a:xfrm>
            <a:off x="1822488" y="3092593"/>
            <a:ext cx="3069125" cy="629113"/>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tx2"/>
                </a:solidFill>
              </a:rPr>
              <a:t>Client</a:t>
            </a:r>
            <a:endParaRPr lang="en-US" sz="2000" dirty="0">
              <a:solidFill>
                <a:schemeClr val="tx2"/>
              </a:solidFill>
            </a:endParaRPr>
          </a:p>
        </p:txBody>
      </p:sp>
      <p:sp>
        <p:nvSpPr>
          <p:cNvPr id="5" name="Rectangle 4"/>
          <p:cNvSpPr/>
          <p:nvPr/>
        </p:nvSpPr>
        <p:spPr>
          <a:xfrm>
            <a:off x="7850242" y="3101475"/>
            <a:ext cx="1409496" cy="931959"/>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tx2"/>
                </a:solidFill>
              </a:rPr>
              <a:t>Controller1</a:t>
            </a:r>
          </a:p>
          <a:p>
            <a:pPr algn="ctr"/>
            <a:r>
              <a:rPr lang="en-US" sz="2000" dirty="0" smtClean="0">
                <a:solidFill>
                  <a:schemeClr val="tx2"/>
                </a:solidFill>
              </a:rPr>
              <a:t>Controller2</a:t>
            </a:r>
          </a:p>
          <a:p>
            <a:pPr algn="ctr"/>
            <a:r>
              <a:rPr lang="en-US" sz="2000" dirty="0" smtClean="0">
                <a:solidFill>
                  <a:schemeClr val="tx2"/>
                </a:solidFill>
              </a:rPr>
              <a:t>Controller3</a:t>
            </a:r>
          </a:p>
        </p:txBody>
      </p:sp>
      <p:sp>
        <p:nvSpPr>
          <p:cNvPr id="6" name="Right Arrow 5"/>
          <p:cNvSpPr/>
          <p:nvPr/>
        </p:nvSpPr>
        <p:spPr>
          <a:xfrm>
            <a:off x="5133690" y="3147017"/>
            <a:ext cx="2353901" cy="183813"/>
          </a:xfrm>
          <a:prstGeom prst="rightArrow">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7" name="Right Arrow 6"/>
          <p:cNvSpPr/>
          <p:nvPr/>
        </p:nvSpPr>
        <p:spPr>
          <a:xfrm rot="10800000">
            <a:off x="5115410" y="3527501"/>
            <a:ext cx="2353901" cy="183813"/>
          </a:xfrm>
          <a:prstGeom prst="rightArrow">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8" name="Rectangle 7"/>
          <p:cNvSpPr/>
          <p:nvPr/>
        </p:nvSpPr>
        <p:spPr>
          <a:xfrm>
            <a:off x="5544798" y="2935083"/>
            <a:ext cx="1548143" cy="2534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solidFill>
                  <a:schemeClr val="tx1"/>
                </a:solidFill>
              </a:rPr>
              <a:t>HTTP Request</a:t>
            </a:r>
            <a:endParaRPr lang="en-US" sz="1400" b="1" dirty="0">
              <a:solidFill>
                <a:schemeClr val="tx1"/>
              </a:solidFill>
            </a:endParaRPr>
          </a:p>
        </p:txBody>
      </p:sp>
      <p:sp>
        <p:nvSpPr>
          <p:cNvPr id="9" name="Rectangle 8"/>
          <p:cNvSpPr/>
          <p:nvPr/>
        </p:nvSpPr>
        <p:spPr>
          <a:xfrm>
            <a:off x="5475903" y="3330175"/>
            <a:ext cx="1667348" cy="2821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solidFill>
                  <a:schemeClr val="tx1"/>
                </a:solidFill>
              </a:rPr>
              <a:t>HTTP Response</a:t>
            </a:r>
            <a:endParaRPr lang="en-US" sz="1400" b="1" dirty="0">
              <a:solidFill>
                <a:schemeClr val="tx1"/>
              </a:solidFill>
            </a:endParaRPr>
          </a:p>
        </p:txBody>
      </p:sp>
      <p:sp>
        <p:nvSpPr>
          <p:cNvPr id="10" name="Rectangle 9"/>
          <p:cNvSpPr/>
          <p:nvPr/>
        </p:nvSpPr>
        <p:spPr>
          <a:xfrm>
            <a:off x="2603897" y="3798900"/>
            <a:ext cx="1548143" cy="2534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Web Browser </a:t>
            </a:r>
            <a:endParaRPr lang="en-US" dirty="0">
              <a:solidFill>
                <a:schemeClr val="tx1"/>
              </a:solidFill>
            </a:endParaRPr>
          </a:p>
        </p:txBody>
      </p:sp>
      <p:sp>
        <p:nvSpPr>
          <p:cNvPr id="11" name="Rectangle 10"/>
          <p:cNvSpPr/>
          <p:nvPr/>
        </p:nvSpPr>
        <p:spPr>
          <a:xfrm>
            <a:off x="7891327" y="4171636"/>
            <a:ext cx="1548143" cy="2534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Web </a:t>
            </a:r>
            <a:r>
              <a:rPr lang="en-US" dirty="0" smtClean="0">
                <a:solidFill>
                  <a:schemeClr val="tx1"/>
                </a:solidFill>
              </a:rPr>
              <a:t>Server</a:t>
            </a:r>
            <a:endParaRPr lang="en-US" dirty="0">
              <a:solidFill>
                <a:schemeClr val="tx1"/>
              </a:solidFill>
            </a:endParaRPr>
          </a:p>
        </p:txBody>
      </p:sp>
      <p:sp>
        <p:nvSpPr>
          <p:cNvPr id="12" name="Rectangle 11"/>
          <p:cNvSpPr/>
          <p:nvPr/>
        </p:nvSpPr>
        <p:spPr>
          <a:xfrm>
            <a:off x="7756725" y="2547294"/>
            <a:ext cx="1579418" cy="1600440"/>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smtClean="0">
              <a:solidFill>
                <a:schemeClr val="tx2"/>
              </a:solidFill>
            </a:endParaRPr>
          </a:p>
        </p:txBody>
      </p:sp>
      <p:sp>
        <p:nvSpPr>
          <p:cNvPr id="13" name="Rectangle 12"/>
          <p:cNvSpPr/>
          <p:nvPr/>
        </p:nvSpPr>
        <p:spPr>
          <a:xfrm>
            <a:off x="7773564" y="2578364"/>
            <a:ext cx="1548143" cy="2534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accent6"/>
                </a:solidFill>
              </a:rPr>
              <a:t>Pipeline</a:t>
            </a:r>
            <a:endParaRPr lang="en-US" b="1" dirty="0">
              <a:solidFill>
                <a:schemeClr val="accent6"/>
              </a:solidFill>
            </a:endParaRPr>
          </a:p>
        </p:txBody>
      </p:sp>
      <p:sp>
        <p:nvSpPr>
          <p:cNvPr id="14" name="Down Arrow 13"/>
          <p:cNvSpPr/>
          <p:nvPr/>
        </p:nvSpPr>
        <p:spPr>
          <a:xfrm>
            <a:off x="8473698" y="2828089"/>
            <a:ext cx="166254" cy="218209"/>
          </a:xfrm>
          <a:prstGeom prst="downArrow">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634704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4"/>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p:bldP spid="9" grpId="0"/>
      <p:bldP spid="10" grpId="0"/>
      <p:bldP spid="11" grpId="0"/>
      <p:bldP spid="12" grpId="0" animBg="1"/>
      <p:bldP spid="13" grpId="0"/>
      <p:bldP spid="14"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Now the confusion is what is Middleware?</a:t>
            </a:r>
          </a:p>
          <a:p>
            <a:r>
              <a:rPr lang="en-US" dirty="0"/>
              <a:t>Let us assume a middleware is a piece of code with some logic. </a:t>
            </a:r>
          </a:p>
          <a:p>
            <a:endParaRPr lang="en-US" dirty="0"/>
          </a:p>
        </p:txBody>
      </p:sp>
      <p:sp>
        <p:nvSpPr>
          <p:cNvPr id="3" name="Title 2"/>
          <p:cNvSpPr>
            <a:spLocks noGrp="1"/>
          </p:cNvSpPr>
          <p:nvPr>
            <p:ph type="title"/>
          </p:nvPr>
        </p:nvSpPr>
        <p:spPr/>
        <p:txBody>
          <a:bodyPr/>
          <a:lstStyle/>
          <a:p>
            <a:r>
              <a:rPr lang="en-US" dirty="0"/>
              <a:t>HTTP Request Pipeline in ASP.NET Core Web API</a:t>
            </a:r>
          </a:p>
        </p:txBody>
      </p:sp>
      <p:sp>
        <p:nvSpPr>
          <p:cNvPr id="5" name="Rounded Rectangle 4"/>
          <p:cNvSpPr/>
          <p:nvPr/>
        </p:nvSpPr>
        <p:spPr>
          <a:xfrm>
            <a:off x="2254829" y="2098963"/>
            <a:ext cx="1995054" cy="3626427"/>
          </a:xfrm>
          <a:prstGeom prst="round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p:cNvSpPr/>
          <p:nvPr/>
        </p:nvSpPr>
        <p:spPr>
          <a:xfrm>
            <a:off x="4644739" y="2098963"/>
            <a:ext cx="1995054" cy="3626427"/>
          </a:xfrm>
          <a:prstGeom prst="roundRect">
            <a:avLst/>
          </a:prstGeom>
          <a:noFill/>
          <a:ln w="28575">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a:off x="7034648" y="2098963"/>
            <a:ext cx="1995054" cy="3626427"/>
          </a:xfrm>
          <a:prstGeom prst="round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2432536" y="5747167"/>
            <a:ext cx="1548143" cy="2534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rPr>
              <a:t>Controller</a:t>
            </a:r>
            <a:endParaRPr lang="en-US" b="1" dirty="0">
              <a:solidFill>
                <a:schemeClr val="tx1"/>
              </a:solidFill>
            </a:endParaRPr>
          </a:p>
        </p:txBody>
      </p:sp>
      <p:sp>
        <p:nvSpPr>
          <p:cNvPr id="9" name="Rectangle 8"/>
          <p:cNvSpPr/>
          <p:nvPr/>
        </p:nvSpPr>
        <p:spPr>
          <a:xfrm>
            <a:off x="4881327" y="5747167"/>
            <a:ext cx="1548143" cy="2534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rPr>
              <a:t>BAL</a:t>
            </a:r>
            <a:endParaRPr lang="en-US" b="1" dirty="0">
              <a:solidFill>
                <a:schemeClr val="tx1"/>
              </a:solidFill>
            </a:endParaRPr>
          </a:p>
        </p:txBody>
      </p:sp>
      <p:sp>
        <p:nvSpPr>
          <p:cNvPr id="10" name="Rectangle 9"/>
          <p:cNvSpPr/>
          <p:nvPr/>
        </p:nvSpPr>
        <p:spPr>
          <a:xfrm>
            <a:off x="7319727" y="5747167"/>
            <a:ext cx="1548143" cy="2534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D</a:t>
            </a:r>
            <a:r>
              <a:rPr lang="en-US" b="1" dirty="0" smtClean="0">
                <a:solidFill>
                  <a:schemeClr val="tx1"/>
                </a:solidFill>
              </a:rPr>
              <a:t>AL</a:t>
            </a:r>
            <a:endParaRPr lang="en-US" b="1" dirty="0">
              <a:solidFill>
                <a:schemeClr val="tx1"/>
              </a:solidFill>
            </a:endParaRPr>
          </a:p>
        </p:txBody>
      </p:sp>
      <p:sp>
        <p:nvSpPr>
          <p:cNvPr id="11" name="Rectangle 10"/>
          <p:cNvSpPr/>
          <p:nvPr/>
        </p:nvSpPr>
        <p:spPr>
          <a:xfrm>
            <a:off x="2460245" y="2117277"/>
            <a:ext cx="1548143" cy="2534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rgbClr val="002060"/>
                </a:solidFill>
              </a:rPr>
              <a:t>Middleware 1</a:t>
            </a:r>
            <a:endParaRPr lang="en-US" b="1" dirty="0">
              <a:solidFill>
                <a:srgbClr val="002060"/>
              </a:solidFill>
            </a:endParaRPr>
          </a:p>
        </p:txBody>
      </p:sp>
      <p:sp>
        <p:nvSpPr>
          <p:cNvPr id="12" name="Rectangle 11"/>
          <p:cNvSpPr/>
          <p:nvPr/>
        </p:nvSpPr>
        <p:spPr>
          <a:xfrm>
            <a:off x="4881327" y="2117277"/>
            <a:ext cx="1548143" cy="2534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02060"/>
                </a:solidFill>
              </a:rPr>
              <a:t>Middleware </a:t>
            </a:r>
            <a:r>
              <a:rPr lang="en-US" b="1" dirty="0" smtClean="0">
                <a:solidFill>
                  <a:srgbClr val="002060"/>
                </a:solidFill>
              </a:rPr>
              <a:t>2</a:t>
            </a:r>
            <a:endParaRPr lang="en-US" b="1" dirty="0">
              <a:solidFill>
                <a:srgbClr val="002060"/>
              </a:solidFill>
            </a:endParaRPr>
          </a:p>
        </p:txBody>
      </p:sp>
      <p:sp>
        <p:nvSpPr>
          <p:cNvPr id="13" name="Rectangle 12"/>
          <p:cNvSpPr/>
          <p:nvPr/>
        </p:nvSpPr>
        <p:spPr>
          <a:xfrm>
            <a:off x="7281627" y="2117277"/>
            <a:ext cx="1548143" cy="2534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02060"/>
                </a:solidFill>
              </a:rPr>
              <a:t>Middleware 3</a:t>
            </a:r>
          </a:p>
        </p:txBody>
      </p:sp>
      <p:sp>
        <p:nvSpPr>
          <p:cNvPr id="14" name="Rectangle 13"/>
          <p:cNvSpPr/>
          <p:nvPr/>
        </p:nvSpPr>
        <p:spPr>
          <a:xfrm>
            <a:off x="2701636" y="2566555"/>
            <a:ext cx="1039091" cy="831272"/>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Logic</a:t>
            </a:r>
          </a:p>
          <a:p>
            <a:pPr algn="ctr"/>
            <a:r>
              <a:rPr lang="en-US" dirty="0" smtClean="0">
                <a:solidFill>
                  <a:schemeClr val="tx1"/>
                </a:solidFill>
              </a:rPr>
              <a:t>Next();</a:t>
            </a:r>
            <a:endParaRPr lang="en-US" dirty="0">
              <a:solidFill>
                <a:schemeClr val="tx1"/>
              </a:solidFill>
            </a:endParaRPr>
          </a:p>
        </p:txBody>
      </p:sp>
      <p:sp>
        <p:nvSpPr>
          <p:cNvPr id="15" name="Rectangle 14"/>
          <p:cNvSpPr/>
          <p:nvPr/>
        </p:nvSpPr>
        <p:spPr>
          <a:xfrm>
            <a:off x="5129645" y="3435928"/>
            <a:ext cx="1039091" cy="831272"/>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Logic</a:t>
            </a:r>
          </a:p>
          <a:p>
            <a:pPr algn="ctr"/>
            <a:r>
              <a:rPr lang="en-US" dirty="0" smtClean="0">
                <a:solidFill>
                  <a:schemeClr val="tx1"/>
                </a:solidFill>
              </a:rPr>
              <a:t>Next();</a:t>
            </a:r>
            <a:endParaRPr lang="en-US" dirty="0">
              <a:solidFill>
                <a:schemeClr val="tx1"/>
              </a:solidFill>
            </a:endParaRPr>
          </a:p>
        </p:txBody>
      </p:sp>
      <p:sp>
        <p:nvSpPr>
          <p:cNvPr id="16" name="Rectangle 15"/>
          <p:cNvSpPr/>
          <p:nvPr/>
        </p:nvSpPr>
        <p:spPr>
          <a:xfrm>
            <a:off x="7568045" y="3983182"/>
            <a:ext cx="1039091" cy="831272"/>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Logic</a:t>
            </a:r>
          </a:p>
        </p:txBody>
      </p:sp>
      <p:sp>
        <p:nvSpPr>
          <p:cNvPr id="17" name="Rectangle 16"/>
          <p:cNvSpPr/>
          <p:nvPr/>
        </p:nvSpPr>
        <p:spPr>
          <a:xfrm>
            <a:off x="5133109" y="4613564"/>
            <a:ext cx="1039091" cy="831272"/>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Logic</a:t>
            </a:r>
          </a:p>
        </p:txBody>
      </p:sp>
      <p:sp>
        <p:nvSpPr>
          <p:cNvPr id="18" name="Rectangle 17"/>
          <p:cNvSpPr/>
          <p:nvPr/>
        </p:nvSpPr>
        <p:spPr>
          <a:xfrm>
            <a:off x="2670463" y="4821382"/>
            <a:ext cx="1039091" cy="831272"/>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Logic</a:t>
            </a:r>
          </a:p>
        </p:txBody>
      </p:sp>
      <p:sp>
        <p:nvSpPr>
          <p:cNvPr id="19" name="Right Arrow 18"/>
          <p:cNvSpPr/>
          <p:nvPr/>
        </p:nvSpPr>
        <p:spPr>
          <a:xfrm>
            <a:off x="4260273" y="3273136"/>
            <a:ext cx="384463" cy="176646"/>
          </a:xfrm>
          <a:prstGeom prst="rightArrow">
            <a:avLst/>
          </a:prstGeom>
          <a:noFill/>
          <a:ln w="190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ight Arrow 19"/>
          <p:cNvSpPr/>
          <p:nvPr/>
        </p:nvSpPr>
        <p:spPr>
          <a:xfrm>
            <a:off x="6646719" y="4069773"/>
            <a:ext cx="384463" cy="176646"/>
          </a:xfrm>
          <a:prstGeom prst="rightArrow">
            <a:avLst/>
          </a:prstGeom>
          <a:noFill/>
          <a:ln w="190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ight Arrow 20"/>
          <p:cNvSpPr/>
          <p:nvPr/>
        </p:nvSpPr>
        <p:spPr>
          <a:xfrm rot="10800000">
            <a:off x="6203373" y="4641272"/>
            <a:ext cx="1336964" cy="200892"/>
          </a:xfrm>
          <a:prstGeom prst="rightArrow">
            <a:avLst/>
          </a:prstGeom>
          <a:noFill/>
          <a:ln w="1905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ight Arrow 21"/>
          <p:cNvSpPr/>
          <p:nvPr/>
        </p:nvSpPr>
        <p:spPr>
          <a:xfrm rot="10800000">
            <a:off x="3778828" y="5240481"/>
            <a:ext cx="1336964" cy="200892"/>
          </a:xfrm>
          <a:prstGeom prst="rightArrow">
            <a:avLst/>
          </a:prstGeom>
          <a:noFill/>
          <a:ln w="1905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ight Arrow 22"/>
          <p:cNvSpPr/>
          <p:nvPr/>
        </p:nvSpPr>
        <p:spPr>
          <a:xfrm>
            <a:off x="1517073" y="2615318"/>
            <a:ext cx="676438" cy="242181"/>
          </a:xfrm>
          <a:prstGeom prst="rightArrow">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24" name="Rectangle 23"/>
          <p:cNvSpPr/>
          <p:nvPr/>
        </p:nvSpPr>
        <p:spPr>
          <a:xfrm>
            <a:off x="519547" y="2618509"/>
            <a:ext cx="1279316" cy="2525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solidFill>
                  <a:schemeClr val="tx2"/>
                </a:solidFill>
              </a:rPr>
              <a:t>HTTP </a:t>
            </a:r>
            <a:endParaRPr lang="en-US" sz="1400" b="1" dirty="0" smtClean="0">
              <a:solidFill>
                <a:schemeClr val="tx2"/>
              </a:solidFill>
            </a:endParaRPr>
          </a:p>
          <a:p>
            <a:pPr algn="ctr"/>
            <a:r>
              <a:rPr lang="en-US" sz="1400" b="1" dirty="0" smtClean="0">
                <a:solidFill>
                  <a:schemeClr val="tx2"/>
                </a:solidFill>
              </a:rPr>
              <a:t>Request</a:t>
            </a:r>
            <a:endParaRPr lang="en-US" sz="1400" b="1" dirty="0">
              <a:solidFill>
                <a:schemeClr val="tx2"/>
              </a:solidFill>
            </a:endParaRPr>
          </a:p>
        </p:txBody>
      </p:sp>
      <p:sp>
        <p:nvSpPr>
          <p:cNvPr id="25" name="Right Arrow 24"/>
          <p:cNvSpPr/>
          <p:nvPr/>
        </p:nvSpPr>
        <p:spPr>
          <a:xfrm rot="10800000">
            <a:off x="1524000" y="5053718"/>
            <a:ext cx="676438" cy="242181"/>
          </a:xfrm>
          <a:prstGeom prst="rightArrow">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26" name="Rectangle 25"/>
          <p:cNvSpPr/>
          <p:nvPr/>
        </p:nvSpPr>
        <p:spPr>
          <a:xfrm>
            <a:off x="516083" y="5036127"/>
            <a:ext cx="1279316" cy="2525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solidFill>
                  <a:schemeClr val="tx2"/>
                </a:solidFill>
              </a:rPr>
              <a:t>HTTP </a:t>
            </a:r>
            <a:endParaRPr lang="en-US" sz="1400" b="1" dirty="0" smtClean="0">
              <a:solidFill>
                <a:schemeClr val="tx2"/>
              </a:solidFill>
            </a:endParaRPr>
          </a:p>
          <a:p>
            <a:pPr algn="ctr"/>
            <a:r>
              <a:rPr lang="en-US" sz="1400" b="1" dirty="0" smtClean="0">
                <a:solidFill>
                  <a:schemeClr val="tx2"/>
                </a:solidFill>
              </a:rPr>
              <a:t>Response</a:t>
            </a:r>
            <a:endParaRPr lang="en-US" sz="1400" b="1" dirty="0">
              <a:solidFill>
                <a:schemeClr val="tx2"/>
              </a:solidFill>
            </a:endParaRPr>
          </a:p>
        </p:txBody>
      </p:sp>
    </p:spTree>
    <p:extLst>
      <p:ext uri="{BB962C8B-B14F-4D97-AF65-F5344CB8AC3E}">
        <p14:creationId xmlns:p14="http://schemas.microsoft.com/office/powerpoint/2010/main" val="3120662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4"/>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9"/>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5"/>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20"/>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16"/>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21"/>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17"/>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22"/>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18"/>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25"/>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p:bldP spid="9" grpId="0"/>
      <p:bldP spid="10" grpId="0"/>
      <p:bldP spid="11" grpId="0"/>
      <p:bldP spid="12" grpId="0"/>
      <p:bldP spid="13" grpId="0"/>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p:bldP spid="25" grpId="0" animBg="1"/>
      <p:bldP spid="26"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sz="2200" dirty="0" smtClean="0"/>
              <a:t>Whenever </a:t>
            </a:r>
            <a:r>
              <a:rPr lang="en-US" sz="2200" dirty="0"/>
              <a:t>a request comes from a client to the server, then the request comes to the first middleware which is registered in the request pipeline. </a:t>
            </a:r>
            <a:endParaRPr lang="en-US" sz="2200" dirty="0" smtClean="0"/>
          </a:p>
          <a:p>
            <a:r>
              <a:rPr lang="en-US" sz="2200" dirty="0" smtClean="0"/>
              <a:t>In </a:t>
            </a:r>
            <a:r>
              <a:rPr lang="en-US" sz="2200" dirty="0"/>
              <a:t>our case it is Middleware1. The code or logic which is there in Middleware1 will be executed and then if it will call the next method, then the request goes to the next middleware which is registered in the request processing pipeline i.e. Middlware2. </a:t>
            </a:r>
            <a:endParaRPr lang="en-US" sz="2200" dirty="0" smtClean="0"/>
          </a:p>
          <a:p>
            <a:r>
              <a:rPr lang="en-US" sz="2200" dirty="0" smtClean="0"/>
              <a:t>The </a:t>
            </a:r>
            <a:r>
              <a:rPr lang="en-US" sz="2200" dirty="0"/>
              <a:t>code or logic which is there in Middleware2 will be executed and if it calls the next method, then it navigates to the request to the next middleware i.e. Middleware3. Let us assume, in Middleware3, we don’t have the next method. </a:t>
            </a:r>
            <a:endParaRPr lang="en-US" sz="2200" dirty="0" smtClean="0"/>
          </a:p>
          <a:p>
            <a:r>
              <a:rPr lang="en-US" sz="2200" dirty="0" smtClean="0"/>
              <a:t>So</a:t>
            </a:r>
            <a:r>
              <a:rPr lang="en-US" sz="2200" dirty="0"/>
              <a:t>, the code or logic which is there in Middleware3 will be executed and as there is no next method call, so the request will come back to the previous middleware i.e. Middleware2. </a:t>
            </a:r>
            <a:endParaRPr lang="en-US" sz="2200" dirty="0" smtClean="0"/>
          </a:p>
          <a:p>
            <a:r>
              <a:rPr lang="en-US" sz="2200" dirty="0" smtClean="0"/>
              <a:t>And </a:t>
            </a:r>
            <a:r>
              <a:rPr lang="en-US" sz="2200" dirty="0"/>
              <a:t>if there is some code after the next method in Middleware2, then those codes will be executed and once the code executed the request again comes back to the previous middleware i.e. Middlwware1. </a:t>
            </a:r>
            <a:endParaRPr lang="en-US" sz="2200" dirty="0" smtClean="0"/>
          </a:p>
          <a:p>
            <a:r>
              <a:rPr lang="en-US" sz="2200" dirty="0" smtClean="0"/>
              <a:t>Similarly</a:t>
            </a:r>
            <a:r>
              <a:rPr lang="en-US" sz="2200" dirty="0"/>
              <a:t>, if there is some code after the next method in Middleware1, then those codes will be executed and once the code gets executed the final response sends to the client who initially made the request.</a:t>
            </a:r>
            <a:endParaRPr lang="en-US" sz="2200" dirty="0"/>
          </a:p>
        </p:txBody>
      </p:sp>
      <p:sp>
        <p:nvSpPr>
          <p:cNvPr id="3" name="Title 2"/>
          <p:cNvSpPr>
            <a:spLocks noGrp="1"/>
          </p:cNvSpPr>
          <p:nvPr>
            <p:ph type="title"/>
          </p:nvPr>
        </p:nvSpPr>
        <p:spPr/>
        <p:txBody>
          <a:bodyPr>
            <a:normAutofit/>
          </a:bodyPr>
          <a:lstStyle/>
          <a:p>
            <a:r>
              <a:rPr lang="en-US" dirty="0"/>
              <a:t>HTTP Request Pipeline in ASP.NET Core Web </a:t>
            </a:r>
            <a:r>
              <a:rPr lang="en-US" dirty="0" smtClean="0"/>
              <a:t>API Cont..</a:t>
            </a:r>
            <a:endParaRPr lang="en-US" dirty="0"/>
          </a:p>
        </p:txBody>
      </p:sp>
    </p:spTree>
    <p:extLst>
      <p:ext uri="{BB962C8B-B14F-4D97-AF65-F5344CB8AC3E}">
        <p14:creationId xmlns:p14="http://schemas.microsoft.com/office/powerpoint/2010/main" val="1866527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259426" y="867105"/>
            <a:ext cx="11932574" cy="4934605"/>
          </a:xfrm>
          <a:prstGeom prst="rect">
            <a:avLst/>
          </a:prstGeom>
        </p:spPr>
      </p:pic>
      <p:sp>
        <p:nvSpPr>
          <p:cNvPr id="3" name="Title 2"/>
          <p:cNvSpPr>
            <a:spLocks noGrp="1"/>
          </p:cNvSpPr>
          <p:nvPr>
            <p:ph type="title"/>
          </p:nvPr>
        </p:nvSpPr>
        <p:spPr/>
        <p:txBody>
          <a:bodyPr>
            <a:normAutofit/>
          </a:bodyPr>
          <a:lstStyle/>
          <a:p>
            <a:r>
              <a:rPr lang="en-US" dirty="0"/>
              <a:t>HTTP Request Pipeline in ASP.NET Core Web </a:t>
            </a:r>
            <a:r>
              <a:rPr lang="en-US" dirty="0" smtClean="0"/>
              <a:t>API Example Cont..</a:t>
            </a:r>
            <a:endParaRPr lang="en-US" dirty="0"/>
          </a:p>
        </p:txBody>
      </p:sp>
    </p:spTree>
    <p:extLst>
      <p:ext uri="{BB962C8B-B14F-4D97-AF65-F5344CB8AC3E}">
        <p14:creationId xmlns:p14="http://schemas.microsoft.com/office/powerpoint/2010/main" val="1778478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fontAlgn="base"/>
            <a:r>
              <a:rPr lang="en-US" dirty="0"/>
              <a:t>Middleware is a piece of code that is used in the HTTP Request Pipeline. </a:t>
            </a:r>
            <a:endParaRPr lang="en-US" dirty="0" smtClean="0"/>
          </a:p>
          <a:p>
            <a:pPr fontAlgn="base"/>
            <a:r>
              <a:rPr lang="en-US" dirty="0" smtClean="0"/>
              <a:t>An </a:t>
            </a:r>
            <a:r>
              <a:rPr lang="en-US" dirty="0"/>
              <a:t>ASP.NET Core Web API Application can have n </a:t>
            </a:r>
            <a:r>
              <a:rPr lang="en-US" dirty="0" smtClean="0"/>
              <a:t>number </a:t>
            </a:r>
            <a:r>
              <a:rPr lang="en-US" dirty="0"/>
              <a:t>of </a:t>
            </a:r>
            <a:r>
              <a:rPr lang="en-US" dirty="0" err="1" smtClean="0"/>
              <a:t>middlewares</a:t>
            </a:r>
            <a:r>
              <a:rPr lang="en-US" dirty="0" smtClean="0"/>
              <a:t>. </a:t>
            </a:r>
          </a:p>
          <a:p>
            <a:pPr fontAlgn="base"/>
            <a:r>
              <a:rPr lang="en-US" dirty="0" smtClean="0"/>
              <a:t>So</a:t>
            </a:r>
            <a:r>
              <a:rPr lang="en-US" dirty="0"/>
              <a:t>, depending upon the requirement, we can configure n </a:t>
            </a:r>
            <a:r>
              <a:rPr lang="en-US" dirty="0" smtClean="0"/>
              <a:t>number </a:t>
            </a:r>
            <a:r>
              <a:rPr lang="en-US" dirty="0"/>
              <a:t>of </a:t>
            </a:r>
            <a:r>
              <a:rPr lang="en-US" dirty="0" err="1" smtClean="0"/>
              <a:t>middlewares</a:t>
            </a:r>
            <a:r>
              <a:rPr lang="en-US" dirty="0" smtClean="0"/>
              <a:t> </a:t>
            </a:r>
            <a:r>
              <a:rPr lang="en-US" dirty="0"/>
              <a:t>in the application request processing pipeline.</a:t>
            </a:r>
          </a:p>
          <a:p>
            <a:pPr fontAlgn="base"/>
            <a:r>
              <a:rPr lang="en-US" dirty="0"/>
              <a:t>The </a:t>
            </a:r>
            <a:r>
              <a:rPr lang="en-US" b="1" dirty="0"/>
              <a:t>order of middleware matters a lot </a:t>
            </a:r>
            <a:r>
              <a:rPr lang="en-US" dirty="0"/>
              <a:t>in the execution. </a:t>
            </a:r>
            <a:endParaRPr lang="en-US" dirty="0" smtClean="0"/>
          </a:p>
          <a:p>
            <a:pPr fontAlgn="base"/>
            <a:r>
              <a:rPr lang="en-US" dirty="0" smtClean="0"/>
              <a:t>That </a:t>
            </a:r>
            <a:r>
              <a:rPr lang="en-US" dirty="0"/>
              <a:t>means in the order they are configured into the request processing pipeline; in the same order, they are going to be executed when a request </a:t>
            </a:r>
            <a:r>
              <a:rPr lang="en-US" dirty="0" smtClean="0"/>
              <a:t>comes (response).</a:t>
            </a:r>
            <a:r>
              <a:rPr lang="en-US" dirty="0"/>
              <a:t> </a:t>
            </a:r>
            <a:endParaRPr lang="en-US" dirty="0" smtClean="0"/>
          </a:p>
          <a:p>
            <a:pPr fontAlgn="base"/>
            <a:r>
              <a:rPr lang="en-US" dirty="0" smtClean="0"/>
              <a:t>Each </a:t>
            </a:r>
            <a:r>
              <a:rPr lang="en-US" dirty="0"/>
              <a:t>middleware in the ASP.NET Core Web API Application performs the following tasks</a:t>
            </a:r>
            <a:r>
              <a:rPr lang="en-US" dirty="0" smtClean="0"/>
              <a:t>.</a:t>
            </a:r>
          </a:p>
          <a:p>
            <a:pPr lvl="1" fontAlgn="base"/>
            <a:r>
              <a:rPr lang="en-US" dirty="0"/>
              <a:t>Chooses whether to pass the HTTP Request to the next component in the pipeline. This can be achieved by calling the next() method within the middleware.</a:t>
            </a:r>
          </a:p>
          <a:p>
            <a:pPr lvl="1" fontAlgn="base"/>
            <a:r>
              <a:rPr lang="en-US" dirty="0" smtClean="0"/>
              <a:t>It can </a:t>
            </a:r>
            <a:r>
              <a:rPr lang="en-US" dirty="0"/>
              <a:t>perform work before and after the next component in the pipeline</a:t>
            </a:r>
            <a:r>
              <a:rPr lang="en-US" dirty="0" smtClean="0"/>
              <a:t>.</a:t>
            </a:r>
          </a:p>
          <a:p>
            <a:pPr fontAlgn="base"/>
            <a:r>
              <a:rPr lang="en-US" dirty="0"/>
              <a:t>ASP.NET Core provides some built-in middleware that is ready to be used, even if you want then you can also create your own custom middleware. </a:t>
            </a:r>
          </a:p>
          <a:p>
            <a:pPr fontAlgn="base"/>
            <a:endParaRPr lang="en-US" dirty="0"/>
          </a:p>
          <a:p>
            <a:endParaRPr lang="en-US" dirty="0"/>
          </a:p>
        </p:txBody>
      </p:sp>
      <p:sp>
        <p:nvSpPr>
          <p:cNvPr id="3" name="Title 2"/>
          <p:cNvSpPr>
            <a:spLocks noGrp="1"/>
          </p:cNvSpPr>
          <p:nvPr>
            <p:ph type="title"/>
          </p:nvPr>
        </p:nvSpPr>
        <p:spPr/>
        <p:txBody>
          <a:bodyPr>
            <a:normAutofit/>
          </a:bodyPr>
          <a:lstStyle/>
          <a:p>
            <a:r>
              <a:rPr lang="en-US" dirty="0"/>
              <a:t>Middleware in ASP.NET Core Web </a:t>
            </a:r>
            <a:r>
              <a:rPr lang="en-US" dirty="0" smtClean="0"/>
              <a:t>API</a:t>
            </a:r>
            <a:endParaRPr lang="en-US" dirty="0"/>
          </a:p>
        </p:txBody>
      </p:sp>
    </p:spTree>
    <p:extLst>
      <p:ext uri="{BB962C8B-B14F-4D97-AF65-F5344CB8AC3E}">
        <p14:creationId xmlns:p14="http://schemas.microsoft.com/office/powerpoint/2010/main" val="20617740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73125" y="863444"/>
            <a:ext cx="6429276" cy="5590565"/>
          </a:xfrm>
        </p:spPr>
        <p:txBody>
          <a:bodyPr/>
          <a:lstStyle/>
          <a:p>
            <a:pPr fontAlgn="base"/>
            <a:r>
              <a:rPr lang="en-US" dirty="0"/>
              <a:t>The most important point that you need to keep in mind is, in ASP.NET Core a given Middleware component should only have a specific purpose i.e. </a:t>
            </a:r>
            <a:r>
              <a:rPr lang="en-US" b="1" dirty="0"/>
              <a:t>single responsibility</a:t>
            </a:r>
            <a:r>
              <a:rPr lang="en-US" dirty="0" smtClean="0"/>
              <a:t>.</a:t>
            </a:r>
          </a:p>
          <a:p>
            <a:pPr fontAlgn="base"/>
            <a:r>
              <a:rPr lang="en-US" dirty="0"/>
              <a:t> </a:t>
            </a:r>
            <a:r>
              <a:rPr lang="en-US" b="1" dirty="0"/>
              <a:t>Middleware Examples:</a:t>
            </a:r>
          </a:p>
          <a:p>
            <a:pPr lvl="1" fontAlgn="base"/>
            <a:r>
              <a:rPr lang="en-US" b="1" dirty="0"/>
              <a:t>Routing</a:t>
            </a:r>
            <a:r>
              <a:rPr lang="en-US" dirty="0"/>
              <a:t>: If you want to implement Routing in your application, then you need to use Routing Middleware in the HTTP Request Processing pipeline.</a:t>
            </a:r>
          </a:p>
          <a:p>
            <a:pPr lvl="1" fontAlgn="base"/>
            <a:r>
              <a:rPr lang="en-US" b="1" dirty="0"/>
              <a:t>Authentication</a:t>
            </a:r>
            <a:r>
              <a:rPr lang="en-US" dirty="0"/>
              <a:t>: If you want to authenticate the user then you need to use Authentication Middleware.</a:t>
            </a:r>
          </a:p>
          <a:p>
            <a:pPr lvl="1" fontAlgn="base"/>
            <a:r>
              <a:rPr lang="en-US" b="1" dirty="0"/>
              <a:t>Authorize</a:t>
            </a:r>
            <a:r>
              <a:rPr lang="en-US" dirty="0"/>
              <a:t>: The Authorize Middleware is used to Authorize the users while accessing a specific resource.</a:t>
            </a:r>
          </a:p>
          <a:p>
            <a:pPr lvl="1" fontAlgn="base"/>
            <a:r>
              <a:rPr lang="en-US" b="1" dirty="0"/>
              <a:t>Log</a:t>
            </a:r>
            <a:r>
              <a:rPr lang="en-US" dirty="0"/>
              <a:t>: If you want to log request and response while processing, then you need Middleware.</a:t>
            </a:r>
          </a:p>
          <a:p>
            <a:pPr lvl="1" fontAlgn="base"/>
            <a:r>
              <a:rPr lang="en-US" b="1" dirty="0"/>
              <a:t>Exception Middleware:</a:t>
            </a:r>
            <a:r>
              <a:rPr lang="en-US" dirty="0"/>
              <a:t> You can also use Middleware to handle the exception globally.</a:t>
            </a:r>
          </a:p>
          <a:p>
            <a:pPr fontAlgn="base"/>
            <a:endParaRPr lang="en-US" dirty="0"/>
          </a:p>
          <a:p>
            <a:pPr fontAlgn="base"/>
            <a:endParaRPr lang="en-US" dirty="0"/>
          </a:p>
          <a:p>
            <a:endParaRPr lang="en-US" dirty="0"/>
          </a:p>
        </p:txBody>
      </p:sp>
      <p:sp>
        <p:nvSpPr>
          <p:cNvPr id="3" name="Title 2"/>
          <p:cNvSpPr>
            <a:spLocks noGrp="1"/>
          </p:cNvSpPr>
          <p:nvPr>
            <p:ph type="title"/>
          </p:nvPr>
        </p:nvSpPr>
        <p:spPr/>
        <p:txBody>
          <a:bodyPr>
            <a:normAutofit/>
          </a:bodyPr>
          <a:lstStyle/>
          <a:p>
            <a:r>
              <a:rPr lang="en-US" dirty="0"/>
              <a:t>Middleware in ASP.NET Core Web </a:t>
            </a:r>
            <a:r>
              <a:rPr lang="en-US" dirty="0" smtClean="0"/>
              <a:t>API Cont..</a:t>
            </a:r>
            <a:endParaRPr lang="en-US" dirty="0"/>
          </a:p>
        </p:txBody>
      </p:sp>
      <p:pic>
        <p:nvPicPr>
          <p:cNvPr id="4" name="Picture 3"/>
          <p:cNvPicPr>
            <a:picLocks noChangeAspect="1"/>
          </p:cNvPicPr>
          <p:nvPr/>
        </p:nvPicPr>
        <p:blipFill rotWithShape="1">
          <a:blip r:embed="rId2"/>
          <a:srcRect r="162"/>
          <a:stretch/>
        </p:blipFill>
        <p:spPr>
          <a:xfrm>
            <a:off x="6761309" y="1248229"/>
            <a:ext cx="5255358" cy="4238171"/>
          </a:xfrm>
          <a:prstGeom prst="rect">
            <a:avLst/>
          </a:prstGeom>
        </p:spPr>
      </p:pic>
      <p:sp>
        <p:nvSpPr>
          <p:cNvPr id="5" name="Rectangle 4"/>
          <p:cNvSpPr/>
          <p:nvPr/>
        </p:nvSpPr>
        <p:spPr>
          <a:xfrm>
            <a:off x="7803931" y="2349062"/>
            <a:ext cx="2806262" cy="2222938"/>
          </a:xfrm>
          <a:prstGeom prst="rect">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15683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145920" y="765126"/>
            <a:ext cx="9550450" cy="5129237"/>
          </a:xfrm>
          <a:prstGeom prst="rect">
            <a:avLst/>
          </a:prstGeom>
        </p:spPr>
      </p:pic>
      <p:sp>
        <p:nvSpPr>
          <p:cNvPr id="3" name="Title 2"/>
          <p:cNvSpPr>
            <a:spLocks noGrp="1"/>
          </p:cNvSpPr>
          <p:nvPr>
            <p:ph type="title"/>
          </p:nvPr>
        </p:nvSpPr>
        <p:spPr/>
        <p:txBody>
          <a:bodyPr>
            <a:normAutofit/>
          </a:bodyPr>
          <a:lstStyle/>
          <a:p>
            <a:r>
              <a:rPr lang="en-US" dirty="0"/>
              <a:t>Middleware in ASP.NET Core Web API Cont</a:t>
            </a:r>
            <a:r>
              <a:rPr lang="en-US" dirty="0" smtClean="0"/>
              <a:t>.. </a:t>
            </a:r>
            <a:r>
              <a:rPr lang="en-US" sz="2800" b="0" dirty="0" smtClean="0"/>
              <a:t>(In API Creation Project)</a:t>
            </a:r>
            <a:endParaRPr lang="en-US" sz="2800" b="0" dirty="0"/>
          </a:p>
        </p:txBody>
      </p:sp>
      <p:sp>
        <p:nvSpPr>
          <p:cNvPr id="5" name="Rectangle 4"/>
          <p:cNvSpPr/>
          <p:nvPr/>
        </p:nvSpPr>
        <p:spPr>
          <a:xfrm>
            <a:off x="2307102" y="3432517"/>
            <a:ext cx="3868615" cy="1378634"/>
          </a:xfrm>
          <a:prstGeom prst="rect">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5777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So, </a:t>
            </a:r>
            <a:r>
              <a:rPr lang="en-US" b="1" dirty="0"/>
              <a:t>by combining the website and the database</a:t>
            </a:r>
            <a:r>
              <a:rPr lang="en-US" dirty="0"/>
              <a:t>, you will have a fully functional, dynamic website that interacts with the </a:t>
            </a:r>
            <a:r>
              <a:rPr lang="en-US" dirty="0" smtClean="0"/>
              <a:t>database &amp; users.</a:t>
            </a:r>
          </a:p>
          <a:p>
            <a:r>
              <a:rPr lang="en-US" dirty="0" smtClean="0"/>
              <a:t>Now</a:t>
            </a:r>
            <a:r>
              <a:rPr lang="en-US" dirty="0"/>
              <a:t>, after some time, your business grows</a:t>
            </a:r>
            <a:r>
              <a:rPr lang="en-US" dirty="0" smtClean="0"/>
              <a:t>.</a:t>
            </a:r>
          </a:p>
          <a:p>
            <a:r>
              <a:rPr lang="en-US" dirty="0" smtClean="0"/>
              <a:t>Now</a:t>
            </a:r>
            <a:r>
              <a:rPr lang="en-US" dirty="0"/>
              <a:t>, along with the website, </a:t>
            </a:r>
            <a:r>
              <a:rPr lang="en-US" b="1" dirty="0">
                <a:solidFill>
                  <a:schemeClr val="tx2"/>
                </a:solidFill>
              </a:rPr>
              <a:t>you also want Android and </a:t>
            </a:r>
            <a:r>
              <a:rPr lang="en-US" b="1" dirty="0" err="1">
                <a:solidFill>
                  <a:schemeClr val="tx2"/>
                </a:solidFill>
              </a:rPr>
              <a:t>iOS</a:t>
            </a:r>
            <a:r>
              <a:rPr lang="en-US" b="1" dirty="0">
                <a:solidFill>
                  <a:schemeClr val="tx2"/>
                </a:solidFill>
              </a:rPr>
              <a:t> apps</a:t>
            </a:r>
            <a:r>
              <a:rPr lang="en-US" dirty="0" smtClean="0"/>
              <a:t>.</a:t>
            </a:r>
          </a:p>
          <a:p>
            <a:r>
              <a:rPr lang="en-US" i="1" dirty="0" smtClean="0"/>
              <a:t>That </a:t>
            </a:r>
            <a:r>
              <a:rPr lang="en-US" i="1" dirty="0"/>
              <a:t>means you want three different applications (Website, Android, and </a:t>
            </a:r>
            <a:r>
              <a:rPr lang="en-US" i="1" dirty="0" err="1"/>
              <a:t>iOS</a:t>
            </a:r>
            <a:r>
              <a:rPr lang="en-US" i="1" dirty="0"/>
              <a:t>) for your </a:t>
            </a:r>
            <a:r>
              <a:rPr lang="en-US" i="1" dirty="0" smtClean="0"/>
              <a:t>business</a:t>
            </a:r>
            <a:r>
              <a:rPr lang="en-US" dirty="0" smtClean="0"/>
              <a:t>.</a:t>
            </a:r>
          </a:p>
          <a:p>
            <a:r>
              <a:rPr lang="en-US" b="1" dirty="0" smtClean="0">
                <a:solidFill>
                  <a:schemeClr val="tx2"/>
                </a:solidFill>
              </a:rPr>
              <a:t>But </a:t>
            </a:r>
            <a:r>
              <a:rPr lang="en-US" b="1" dirty="0">
                <a:solidFill>
                  <a:schemeClr val="tx2"/>
                </a:solidFill>
              </a:rPr>
              <a:t>remember, you only have one database in the backend, which stores the entire business data</a:t>
            </a:r>
            <a:r>
              <a:rPr lang="en-US" b="1" dirty="0" smtClean="0">
                <a:solidFill>
                  <a:schemeClr val="tx2"/>
                </a:solidFill>
              </a:rPr>
              <a:t>.</a:t>
            </a:r>
          </a:p>
          <a:p>
            <a:r>
              <a:rPr lang="en-US" dirty="0" smtClean="0"/>
              <a:t>So</a:t>
            </a:r>
            <a:r>
              <a:rPr lang="en-US" dirty="0"/>
              <a:t>, </a:t>
            </a:r>
            <a:r>
              <a:rPr lang="en-US" b="1" dirty="0">
                <a:solidFill>
                  <a:schemeClr val="accent6"/>
                </a:solidFill>
              </a:rPr>
              <a:t>we have three different applications and </a:t>
            </a:r>
            <a:r>
              <a:rPr lang="en-US" b="1" dirty="0">
                <a:solidFill>
                  <a:schemeClr val="tx2"/>
                </a:solidFill>
              </a:rPr>
              <a:t>one database</a:t>
            </a:r>
            <a:r>
              <a:rPr lang="en-US" dirty="0" smtClean="0"/>
              <a:t>.</a:t>
            </a:r>
          </a:p>
        </p:txBody>
      </p:sp>
      <p:sp>
        <p:nvSpPr>
          <p:cNvPr id="3" name="Title 2"/>
          <p:cNvSpPr>
            <a:spLocks noGrp="1"/>
          </p:cNvSpPr>
          <p:nvPr>
            <p:ph type="title"/>
          </p:nvPr>
        </p:nvSpPr>
        <p:spPr/>
        <p:txBody>
          <a:bodyPr/>
          <a:lstStyle/>
          <a:p>
            <a:r>
              <a:rPr lang="en-US" dirty="0"/>
              <a:t>Why API</a:t>
            </a:r>
            <a:r>
              <a:rPr lang="en-US" dirty="0" smtClean="0"/>
              <a:t>? Cont..</a:t>
            </a:r>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96308" y="4559085"/>
            <a:ext cx="1345445" cy="1345445"/>
          </a:xfrm>
          <a:prstGeom prst="rect">
            <a:avLst/>
          </a:prstGeom>
        </p:spPr>
      </p:pic>
      <p:sp>
        <p:nvSpPr>
          <p:cNvPr id="5" name="TextBox 4"/>
          <p:cNvSpPr txBox="1"/>
          <p:nvPr/>
        </p:nvSpPr>
        <p:spPr>
          <a:xfrm>
            <a:off x="5462541" y="5951810"/>
            <a:ext cx="1176950" cy="369332"/>
          </a:xfrm>
          <a:prstGeom prst="rect">
            <a:avLst/>
          </a:prstGeom>
          <a:noFill/>
        </p:spPr>
        <p:txBody>
          <a:bodyPr wrap="square" rtlCol="0">
            <a:spAutoFit/>
          </a:bodyPr>
          <a:lstStyle/>
          <a:p>
            <a:r>
              <a:rPr lang="en-US" b="1" dirty="0" smtClean="0">
                <a:solidFill>
                  <a:schemeClr val="tx2"/>
                </a:solidFill>
              </a:rPr>
              <a:t>Database</a:t>
            </a:r>
            <a:endParaRPr lang="en-US" b="1" dirty="0">
              <a:solidFill>
                <a:schemeClr val="tx2"/>
              </a:solidFill>
            </a:endParaRP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28975" y="4762500"/>
            <a:ext cx="926693" cy="926693"/>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10550" y="4324350"/>
            <a:ext cx="972410" cy="972410"/>
          </a:xfrm>
          <a:prstGeom prst="rect">
            <a:avLst/>
          </a:prstGeom>
        </p:spPr>
      </p:pic>
      <p:pic>
        <p:nvPicPr>
          <p:cNvPr id="8" name="Picture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124825" y="5476875"/>
            <a:ext cx="1126718" cy="1126718"/>
          </a:xfrm>
          <a:prstGeom prst="rect">
            <a:avLst/>
          </a:prstGeom>
        </p:spPr>
      </p:pic>
      <p:cxnSp>
        <p:nvCxnSpPr>
          <p:cNvPr id="10" name="Straight Arrow Connector 9"/>
          <p:cNvCxnSpPr>
            <a:stCxn id="4" idx="3"/>
            <a:endCxn id="7" idx="1"/>
          </p:cNvCxnSpPr>
          <p:nvPr/>
        </p:nvCxnSpPr>
        <p:spPr>
          <a:xfrm flipV="1">
            <a:off x="6641753" y="4810555"/>
            <a:ext cx="1568797" cy="421253"/>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6632228" y="5288958"/>
            <a:ext cx="1483072" cy="808426"/>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6" idx="3"/>
            <a:endCxn id="4" idx="1"/>
          </p:cNvCxnSpPr>
          <p:nvPr/>
        </p:nvCxnSpPr>
        <p:spPr>
          <a:xfrm>
            <a:off x="4155668" y="5225847"/>
            <a:ext cx="1140640" cy="5961"/>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a:xfrm>
            <a:off x="3038475" y="4219575"/>
            <a:ext cx="6410325" cy="230505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9463041" y="5123135"/>
            <a:ext cx="1538334" cy="400110"/>
          </a:xfrm>
          <a:prstGeom prst="rect">
            <a:avLst/>
          </a:prstGeom>
          <a:noFill/>
        </p:spPr>
        <p:txBody>
          <a:bodyPr wrap="square" rtlCol="0">
            <a:spAutoFit/>
          </a:bodyPr>
          <a:lstStyle/>
          <a:p>
            <a:r>
              <a:rPr lang="en-US" sz="2000" b="1" dirty="0" smtClean="0">
                <a:solidFill>
                  <a:schemeClr val="accent4"/>
                </a:solidFill>
              </a:rPr>
              <a:t>Application</a:t>
            </a:r>
            <a:endParaRPr lang="en-US" sz="2000" b="1" dirty="0">
              <a:solidFill>
                <a:schemeClr val="accent4"/>
              </a:solidFill>
            </a:endParaRPr>
          </a:p>
        </p:txBody>
      </p:sp>
    </p:spTree>
    <p:extLst>
      <p:ext uri="{BB962C8B-B14F-4D97-AF65-F5344CB8AC3E}">
        <p14:creationId xmlns:p14="http://schemas.microsoft.com/office/powerpoint/2010/main" val="2090416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0"/>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7"/>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1"/>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8"/>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7"/>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7" grpId="0" animBg="1"/>
      <p:bldP spid="18"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pPr fontAlgn="base"/>
            <a:r>
              <a:rPr lang="en-US" dirty="0"/>
              <a:t>Run, Use, Next, and Map Methods in </a:t>
            </a:r>
            <a:r>
              <a:rPr lang="en-US" dirty="0" smtClean="0"/>
              <a:t>Middleware</a:t>
            </a:r>
            <a:endParaRPr lang="en-US" dirty="0"/>
          </a:p>
        </p:txBody>
      </p:sp>
      <p:sp>
        <p:nvSpPr>
          <p:cNvPr id="6" name="Content Placeholder 5"/>
          <p:cNvSpPr>
            <a:spLocks noGrp="1"/>
          </p:cNvSpPr>
          <p:nvPr>
            <p:ph idx="1"/>
          </p:nvPr>
        </p:nvSpPr>
        <p:spPr/>
        <p:txBody>
          <a:bodyPr/>
          <a:lstStyle/>
          <a:p>
            <a:r>
              <a:rPr lang="en-US" dirty="0"/>
              <a:t>In order to work with ASP.NET Core Middleware Components, we need to learn about few methods are as follows</a:t>
            </a:r>
            <a:r>
              <a:rPr lang="en-US" dirty="0" smtClean="0"/>
              <a:t>:</a:t>
            </a:r>
          </a:p>
          <a:p>
            <a:pPr fontAlgn="base"/>
            <a:r>
              <a:rPr lang="en-US" b="1" dirty="0"/>
              <a:t>Run() Method:</a:t>
            </a:r>
            <a:r>
              <a:rPr lang="en-US" dirty="0"/>
              <a:t> </a:t>
            </a:r>
            <a:endParaRPr lang="en-US" dirty="0" smtClean="0"/>
          </a:p>
          <a:p>
            <a:pPr lvl="1" fontAlgn="base"/>
            <a:r>
              <a:rPr lang="en-US" dirty="0" smtClean="0"/>
              <a:t>The</a:t>
            </a:r>
            <a:r>
              <a:rPr lang="en-US" dirty="0"/>
              <a:t> Run() Extension Method is used to complete the Middleware Execution</a:t>
            </a:r>
            <a:r>
              <a:rPr lang="en-US" dirty="0" smtClean="0"/>
              <a:t>.</a:t>
            </a:r>
          </a:p>
          <a:p>
            <a:pPr lvl="1" fontAlgn="base"/>
            <a:r>
              <a:rPr lang="en-US" dirty="0" smtClean="0"/>
              <a:t>i.e. </a:t>
            </a:r>
            <a:r>
              <a:rPr lang="en-US" dirty="0" err="1" smtClean="0"/>
              <a:t>app.Run</a:t>
            </a:r>
            <a:r>
              <a:rPr lang="en-US" dirty="0" smtClean="0"/>
              <a:t>();</a:t>
            </a:r>
          </a:p>
          <a:p>
            <a:pPr fontAlgn="base"/>
            <a:r>
              <a:rPr lang="en-US" b="1" dirty="0" smtClean="0"/>
              <a:t>Use</a:t>
            </a:r>
            <a:r>
              <a:rPr lang="en-US" b="1" dirty="0"/>
              <a:t>() Method:</a:t>
            </a:r>
            <a:r>
              <a:rPr lang="en-US" dirty="0"/>
              <a:t> </a:t>
            </a:r>
            <a:endParaRPr lang="en-US" dirty="0" smtClean="0"/>
          </a:p>
          <a:p>
            <a:pPr lvl="1" fontAlgn="base"/>
            <a:r>
              <a:rPr lang="en-US" dirty="0" smtClean="0"/>
              <a:t>The </a:t>
            </a:r>
            <a:r>
              <a:rPr lang="en-US" dirty="0"/>
              <a:t>Use() Extension Method is used to insert a new Middleware component to the Request Processing Pipeline</a:t>
            </a:r>
            <a:r>
              <a:rPr lang="en-US" dirty="0" smtClean="0"/>
              <a:t>.</a:t>
            </a:r>
          </a:p>
          <a:p>
            <a:pPr lvl="1" fontAlgn="base"/>
            <a:r>
              <a:rPr lang="en-US" dirty="0"/>
              <a:t>i.e. </a:t>
            </a:r>
            <a:r>
              <a:rPr lang="en-US" dirty="0" err="1" smtClean="0"/>
              <a:t>app.UseSwagger</a:t>
            </a:r>
            <a:r>
              <a:rPr lang="en-US" dirty="0" smtClean="0"/>
              <a:t>(); | </a:t>
            </a:r>
            <a:r>
              <a:rPr lang="en-US" dirty="0" err="1" smtClean="0"/>
              <a:t>app.UseSwaggerUI</a:t>
            </a:r>
            <a:r>
              <a:rPr lang="en-US" dirty="0" smtClean="0"/>
              <a:t>(); | </a:t>
            </a:r>
            <a:r>
              <a:rPr lang="en-US" dirty="0" err="1"/>
              <a:t>app.UseAuthorization</a:t>
            </a:r>
            <a:r>
              <a:rPr lang="en-US" dirty="0"/>
              <a:t>(); </a:t>
            </a:r>
            <a:r>
              <a:rPr lang="en-US" dirty="0" smtClean="0"/>
              <a:t> etc.</a:t>
            </a:r>
            <a:endParaRPr lang="en-US" dirty="0"/>
          </a:p>
          <a:p>
            <a:pPr fontAlgn="base"/>
            <a:r>
              <a:rPr lang="en-US" b="1" dirty="0" smtClean="0"/>
              <a:t>Next</a:t>
            </a:r>
            <a:r>
              <a:rPr lang="en-US" b="1" dirty="0"/>
              <a:t>() Method:</a:t>
            </a:r>
            <a:r>
              <a:rPr lang="en-US" dirty="0"/>
              <a:t> </a:t>
            </a:r>
            <a:endParaRPr lang="en-US" dirty="0" smtClean="0"/>
          </a:p>
          <a:p>
            <a:pPr lvl="1" fontAlgn="base"/>
            <a:r>
              <a:rPr lang="en-US" dirty="0" smtClean="0"/>
              <a:t>The </a:t>
            </a:r>
            <a:r>
              <a:rPr lang="en-US" dirty="0"/>
              <a:t>Next() Extension Method is used to call the next middleware component in the request processing pipeline.</a:t>
            </a:r>
          </a:p>
          <a:p>
            <a:pPr fontAlgn="base"/>
            <a:r>
              <a:rPr lang="en-US" b="1" dirty="0"/>
              <a:t>Map() Method:</a:t>
            </a:r>
            <a:r>
              <a:rPr lang="en-US" dirty="0"/>
              <a:t> </a:t>
            </a:r>
            <a:endParaRPr lang="en-US" dirty="0" smtClean="0"/>
          </a:p>
          <a:p>
            <a:pPr lvl="1" fontAlgn="base"/>
            <a:r>
              <a:rPr lang="en-US" dirty="0" smtClean="0"/>
              <a:t>The </a:t>
            </a:r>
            <a:r>
              <a:rPr lang="en-US" dirty="0"/>
              <a:t>Map() Extension Method is used to map the Middleware to a specific URL</a:t>
            </a:r>
            <a:r>
              <a:rPr lang="en-US" dirty="0" smtClean="0"/>
              <a:t>.</a:t>
            </a:r>
          </a:p>
          <a:p>
            <a:pPr lvl="1" fontAlgn="base"/>
            <a:r>
              <a:rPr lang="en-US" dirty="0"/>
              <a:t>i.e. </a:t>
            </a:r>
            <a:r>
              <a:rPr lang="en-US" dirty="0" err="1" smtClean="0"/>
              <a:t>app.MapControllers</a:t>
            </a:r>
            <a:r>
              <a:rPr lang="en-US" dirty="0" smtClean="0"/>
              <a:t>();</a:t>
            </a:r>
            <a:endParaRPr lang="en-US" dirty="0"/>
          </a:p>
          <a:p>
            <a:endParaRPr lang="en-US" dirty="0"/>
          </a:p>
        </p:txBody>
      </p:sp>
    </p:spTree>
    <p:extLst>
      <p:ext uri="{BB962C8B-B14F-4D97-AF65-F5344CB8AC3E}">
        <p14:creationId xmlns:p14="http://schemas.microsoft.com/office/powerpoint/2010/main" val="3197276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6">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 Placeholder 13">
            <a:extLst>
              <a:ext uri="{FF2B5EF4-FFF2-40B4-BE49-F238E27FC236}">
                <a16:creationId xmlns="" xmlns:a16="http://schemas.microsoft.com/office/drawing/2014/main" id="{E2AD8B6E-51EA-4A15-8752-4F221E5E02C5}"/>
              </a:ext>
            </a:extLst>
          </p:cNvPr>
          <p:cNvSpPr>
            <a:spLocks noGrp="1"/>
          </p:cNvSpPr>
          <p:nvPr>
            <p:ph type="body" sz="quarter" idx="16"/>
          </p:nvPr>
        </p:nvSpPr>
        <p:spPr>
          <a:xfrm>
            <a:off x="2581756" y="20384"/>
            <a:ext cx="4646358" cy="734653"/>
          </a:xfrm>
        </p:spPr>
        <p:txBody>
          <a:bodyPr/>
          <a:lstStyle/>
          <a:p>
            <a:r>
              <a:rPr lang="en-US" b="1" dirty="0"/>
              <a:t>Advanced Dot Net</a:t>
            </a:r>
          </a:p>
          <a:p>
            <a:r>
              <a:rPr lang="en-US" dirty="0"/>
              <a:t>#2101CS611</a:t>
            </a:r>
            <a:endParaRPr lang="en-US" dirty="0"/>
          </a:p>
        </p:txBody>
      </p:sp>
      <p:sp>
        <p:nvSpPr>
          <p:cNvPr id="28" name="Text Placeholder 9">
            <a:extLst>
              <a:ext uri="{FF2B5EF4-FFF2-40B4-BE49-F238E27FC236}">
                <a16:creationId xmlns="" xmlns:a16="http://schemas.microsoft.com/office/drawing/2014/main" id="{4F27F027-AAC9-4C88-B3AF-3C4A20BDDDA6}"/>
              </a:ext>
            </a:extLst>
          </p:cNvPr>
          <p:cNvSpPr>
            <a:spLocks noGrp="1"/>
          </p:cNvSpPr>
          <p:nvPr>
            <p:ph type="body" sz="quarter" idx="11"/>
          </p:nvPr>
        </p:nvSpPr>
        <p:spPr>
          <a:xfrm>
            <a:off x="2180943" y="6175935"/>
            <a:ext cx="3735998" cy="290081"/>
          </a:xfrm>
        </p:spPr>
        <p:txBody>
          <a:bodyPr/>
          <a:lstStyle/>
          <a:p>
            <a:r>
              <a:rPr lang="en-US" dirty="0"/>
              <a:t>Naimish.vadodariya@darshan.ac.in</a:t>
            </a:r>
          </a:p>
        </p:txBody>
      </p:sp>
      <p:sp>
        <p:nvSpPr>
          <p:cNvPr id="29" name="Text Placeholder 10">
            <a:extLst>
              <a:ext uri="{FF2B5EF4-FFF2-40B4-BE49-F238E27FC236}">
                <a16:creationId xmlns="" xmlns:a16="http://schemas.microsoft.com/office/drawing/2014/main" id="{59B646FF-BD32-4C5A-94AF-AC4347EADA2E}"/>
              </a:ext>
            </a:extLst>
          </p:cNvPr>
          <p:cNvSpPr>
            <a:spLocks noGrp="1"/>
          </p:cNvSpPr>
          <p:nvPr>
            <p:ph type="body" sz="quarter" idx="12"/>
          </p:nvPr>
        </p:nvSpPr>
        <p:spPr>
          <a:xfrm>
            <a:off x="2183874" y="6460218"/>
            <a:ext cx="3735998" cy="290081"/>
          </a:xfrm>
        </p:spPr>
        <p:txBody>
          <a:bodyPr/>
          <a:lstStyle/>
          <a:p>
            <a:r>
              <a:rPr lang="en-US" dirty="0"/>
              <a:t>8866215253</a:t>
            </a:r>
          </a:p>
        </p:txBody>
      </p:sp>
      <p:sp>
        <p:nvSpPr>
          <p:cNvPr id="30" name="Text Placeholder 11">
            <a:extLst>
              <a:ext uri="{FF2B5EF4-FFF2-40B4-BE49-F238E27FC236}">
                <a16:creationId xmlns="" xmlns:a16="http://schemas.microsoft.com/office/drawing/2014/main" id="{915CF252-06A8-43C0-BB69-DA7109EA62D1}"/>
              </a:ext>
            </a:extLst>
          </p:cNvPr>
          <p:cNvSpPr>
            <a:spLocks noGrp="1"/>
          </p:cNvSpPr>
          <p:nvPr>
            <p:ph type="body" sz="quarter" idx="13"/>
          </p:nvPr>
        </p:nvSpPr>
        <p:spPr>
          <a:xfrm>
            <a:off x="1837678" y="5537768"/>
            <a:ext cx="3780000" cy="290081"/>
          </a:xfrm>
        </p:spPr>
        <p:txBody>
          <a:bodyPr/>
          <a:lstStyle/>
          <a:p>
            <a:r>
              <a:rPr lang="en-US"/>
              <a:t>Computer Science &amp; Engineering Department</a:t>
            </a:r>
            <a:endParaRPr lang="en-US" dirty="0"/>
          </a:p>
        </p:txBody>
      </p:sp>
      <p:sp>
        <p:nvSpPr>
          <p:cNvPr id="31" name="Text Placeholder 12">
            <a:extLst>
              <a:ext uri="{FF2B5EF4-FFF2-40B4-BE49-F238E27FC236}">
                <a16:creationId xmlns="" xmlns:a16="http://schemas.microsoft.com/office/drawing/2014/main" id="{89F5B5F8-350F-4941-B9DE-36BF8B014803}"/>
              </a:ext>
            </a:extLst>
          </p:cNvPr>
          <p:cNvSpPr>
            <a:spLocks noGrp="1"/>
          </p:cNvSpPr>
          <p:nvPr>
            <p:ph type="body" sz="quarter" idx="14"/>
          </p:nvPr>
        </p:nvSpPr>
        <p:spPr>
          <a:xfrm>
            <a:off x="1837677" y="5273332"/>
            <a:ext cx="5581039" cy="290081"/>
          </a:xfrm>
        </p:spPr>
        <p:txBody>
          <a:bodyPr/>
          <a:lstStyle/>
          <a:p>
            <a:r>
              <a:rPr lang="en-US" dirty="0"/>
              <a:t>Prof. Naimish R. Vadodariya</a:t>
            </a:r>
          </a:p>
        </p:txBody>
      </p:sp>
      <p:pic>
        <p:nvPicPr>
          <p:cNvPr id="32" name="Picture Placeholder 1"/>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a:stretch/>
        </p:blipFill>
        <p:spPr>
          <a:xfrm>
            <a:off x="353569" y="5211251"/>
            <a:ext cx="1353599" cy="1353599"/>
          </a:xfrm>
        </p:spPr>
      </p:pic>
    </p:spTree>
    <p:extLst>
      <p:ext uri="{BB962C8B-B14F-4D97-AF65-F5344CB8AC3E}">
        <p14:creationId xmlns:p14="http://schemas.microsoft.com/office/powerpoint/2010/main" val="303482559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gradFill flip="none" rotWithShape="1">
                  <a:gsLst>
                    <a:gs pos="10000">
                      <a:schemeClr val="accent6">
                        <a:lumMod val="50000"/>
                      </a:schemeClr>
                    </a:gs>
                    <a:gs pos="100000">
                      <a:schemeClr val="accent6"/>
                    </a:gs>
                  </a:gsLst>
                  <a:lin ang="0" scaled="1"/>
                  <a:tileRect/>
                </a:gradFill>
              </a:rPr>
              <a:t>Problems Without Web </a:t>
            </a:r>
            <a:r>
              <a:rPr lang="en-US" dirty="0" smtClean="0">
                <a:gradFill flip="none" rotWithShape="1">
                  <a:gsLst>
                    <a:gs pos="10000">
                      <a:schemeClr val="accent6">
                        <a:lumMod val="50000"/>
                      </a:schemeClr>
                    </a:gs>
                    <a:gs pos="100000">
                      <a:schemeClr val="accent6"/>
                    </a:gs>
                  </a:gsLst>
                  <a:lin ang="0" scaled="1"/>
                  <a:tileRect/>
                </a:gradFill>
              </a:rPr>
              <a:t>APIs</a:t>
            </a:r>
            <a:endParaRPr lang="en-US" dirty="0">
              <a:gradFill flip="none" rotWithShape="1">
                <a:gsLst>
                  <a:gs pos="10000">
                    <a:schemeClr val="accent6">
                      <a:lumMod val="50000"/>
                    </a:schemeClr>
                  </a:gs>
                  <a:gs pos="100000">
                    <a:schemeClr val="accent6"/>
                  </a:gs>
                </a:gsLst>
                <a:lin ang="0" scaled="1"/>
                <a:tileRect/>
              </a:gradFill>
            </a:endParaRPr>
          </a:p>
        </p:txBody>
      </p:sp>
      <p:sp>
        <p:nvSpPr>
          <p:cNvPr id="5" name="Text Placeholder 4"/>
          <p:cNvSpPr>
            <a:spLocks noGrp="1"/>
          </p:cNvSpPr>
          <p:nvPr>
            <p:ph type="body" idx="1"/>
          </p:nvPr>
        </p:nvSpPr>
        <p:spPr/>
        <p:txBody>
          <a:bodyPr/>
          <a:lstStyle/>
          <a:p>
            <a:r>
              <a:rPr lang="en-US" dirty="0" smtClean="0"/>
              <a:t>Section - 2</a:t>
            </a:r>
            <a:endParaRPr lang="en-US" dirty="0"/>
          </a:p>
        </p:txBody>
      </p:sp>
    </p:spTree>
    <p:extLst>
      <p:ext uri="{BB962C8B-B14F-4D97-AF65-F5344CB8AC3E}">
        <p14:creationId xmlns:p14="http://schemas.microsoft.com/office/powerpoint/2010/main" val="127517709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437250794"/>
              </p:ext>
            </p:extLst>
          </p:nvPr>
        </p:nvGraphicFramePr>
        <p:xfrm>
          <a:off x="84137" y="863600"/>
          <a:ext cx="4325938" cy="2621280"/>
        </p:xfrm>
        <a:graphic>
          <a:graphicData uri="http://schemas.openxmlformats.org/drawingml/2006/table">
            <a:tbl>
              <a:tblPr firstRow="1" bandRow="1">
                <a:tableStyleId>{5C22544A-7EE6-4342-B048-85BDC9FD1C3A}</a:tableStyleId>
              </a:tblPr>
              <a:tblGrid>
                <a:gridCol w="4325938"/>
              </a:tblGrid>
              <a:tr h="370840">
                <a:tc>
                  <a:txBody>
                    <a:bodyPr/>
                    <a:lstStyle/>
                    <a:p>
                      <a:r>
                        <a:rPr lang="en-US" sz="2000" b="1" i="0" kern="1200" dirty="0" smtClean="0">
                          <a:solidFill>
                            <a:schemeClr val="lt1"/>
                          </a:solidFill>
                          <a:effectLst/>
                          <a:latin typeface="+mn-lt"/>
                          <a:ea typeface="+mn-ea"/>
                          <a:cs typeface="+mn-cs"/>
                        </a:rPr>
                        <a:t>1. Duplicate logic for each Application</a:t>
                      </a:r>
                      <a:endParaRPr lang="en-US" sz="2000" dirty="0"/>
                    </a:p>
                  </a:txBody>
                  <a:tcPr/>
                </a:tc>
              </a:tr>
              <a:tr h="370840">
                <a:tc>
                  <a:txBody>
                    <a:bodyPr/>
                    <a:lstStyle/>
                    <a:p>
                      <a:pPr marL="285750" indent="-285750" algn="just">
                        <a:buFont typeface="Wingdings" panose="05000000000000000000" pitchFamily="2" charset="2"/>
                        <a:buChar char="Ø"/>
                      </a:pPr>
                      <a:r>
                        <a:rPr lang="en-US" sz="2000" b="0" i="0" kern="1200" dirty="0" smtClean="0">
                          <a:solidFill>
                            <a:schemeClr val="dk1"/>
                          </a:solidFill>
                          <a:effectLst/>
                          <a:latin typeface="+mn-lt"/>
                          <a:ea typeface="+mn-ea"/>
                          <a:cs typeface="+mn-cs"/>
                        </a:rPr>
                        <a:t>The business should have some business logic. </a:t>
                      </a:r>
                    </a:p>
                    <a:p>
                      <a:pPr marL="285750" indent="-285750" algn="just">
                        <a:buFont typeface="Wingdings" panose="05000000000000000000" pitchFamily="2" charset="2"/>
                        <a:buChar char="Ø"/>
                      </a:pPr>
                      <a:r>
                        <a:rPr lang="en-US" sz="2000" b="0" i="0" kern="1200" dirty="0" smtClean="0">
                          <a:solidFill>
                            <a:schemeClr val="dk1"/>
                          </a:solidFill>
                          <a:effectLst/>
                          <a:latin typeface="+mn-lt"/>
                          <a:ea typeface="+mn-ea"/>
                          <a:cs typeface="+mn-cs"/>
                        </a:rPr>
                        <a:t>We will write the same logic for each application type, which means repeating the same logic for each type of application. </a:t>
                      </a:r>
                    </a:p>
                    <a:p>
                      <a:pPr marL="285750" indent="-285750" algn="just">
                        <a:buFont typeface="Wingdings" panose="05000000000000000000" pitchFamily="2" charset="2"/>
                        <a:buChar char="Ø"/>
                      </a:pPr>
                      <a:r>
                        <a:rPr lang="en-US" sz="2000" b="0" i="0" kern="1200" dirty="0" smtClean="0">
                          <a:solidFill>
                            <a:schemeClr val="dk1"/>
                          </a:solidFill>
                          <a:effectLst/>
                          <a:latin typeface="+mn-lt"/>
                          <a:ea typeface="+mn-ea"/>
                          <a:cs typeface="+mn-cs"/>
                        </a:rPr>
                        <a:t>This will duplicate our code.</a:t>
                      </a:r>
                      <a:endParaRPr lang="en-US" sz="2000" dirty="0"/>
                    </a:p>
                  </a:txBody>
                  <a:tcPr/>
                </a:tc>
              </a:tr>
            </a:tbl>
          </a:graphicData>
        </a:graphic>
      </p:graphicFrame>
      <p:sp>
        <p:nvSpPr>
          <p:cNvPr id="3" name="Title 2"/>
          <p:cNvSpPr>
            <a:spLocks noGrp="1"/>
          </p:cNvSpPr>
          <p:nvPr>
            <p:ph type="title"/>
          </p:nvPr>
        </p:nvSpPr>
        <p:spPr>
          <a:xfrm>
            <a:off x="0" y="0"/>
            <a:ext cx="12192000" cy="711200"/>
          </a:xfrm>
        </p:spPr>
        <p:txBody>
          <a:bodyPr/>
          <a:lstStyle/>
          <a:p>
            <a:r>
              <a:rPr lang="en-US" dirty="0"/>
              <a:t>Problems Without Web APIs</a:t>
            </a:r>
          </a:p>
        </p:txBody>
      </p:sp>
      <p:graphicFrame>
        <p:nvGraphicFramePr>
          <p:cNvPr id="6" name="Content Placeholder 3"/>
          <p:cNvGraphicFramePr>
            <a:graphicFrameLocks/>
          </p:cNvGraphicFramePr>
          <p:nvPr>
            <p:extLst>
              <p:ext uri="{D42A27DB-BD31-4B8C-83A1-F6EECF244321}">
                <p14:modId xmlns:p14="http://schemas.microsoft.com/office/powerpoint/2010/main" val="3147537203"/>
              </p:ext>
            </p:extLst>
          </p:nvPr>
        </p:nvGraphicFramePr>
        <p:xfrm>
          <a:off x="74613" y="3549650"/>
          <a:ext cx="4325938" cy="2926080"/>
        </p:xfrm>
        <a:graphic>
          <a:graphicData uri="http://schemas.openxmlformats.org/drawingml/2006/table">
            <a:tbl>
              <a:tblPr firstRow="1" bandRow="1">
                <a:tableStyleId>{93296810-A885-4BE3-A3E7-6D5BEEA58F35}</a:tableStyleId>
              </a:tblPr>
              <a:tblGrid>
                <a:gridCol w="4325938"/>
              </a:tblGrid>
              <a:tr h="370840">
                <a:tc>
                  <a:txBody>
                    <a:bodyPr/>
                    <a:lstStyle/>
                    <a:p>
                      <a:r>
                        <a:rPr lang="en-US" sz="2000" kern="1200" dirty="0" smtClean="0">
                          <a:effectLst/>
                        </a:rPr>
                        <a:t>2. Error-Prone Code</a:t>
                      </a:r>
                      <a:endParaRPr lang="en-US" sz="2000" dirty="0"/>
                    </a:p>
                  </a:txBody>
                  <a:tcPr/>
                </a:tc>
              </a:tr>
              <a:tr h="370840">
                <a:tc>
                  <a:txBody>
                    <a:bodyPr/>
                    <a:lstStyle/>
                    <a:p>
                      <a:pPr marL="285750" indent="-285750" algn="just">
                        <a:buFont typeface="Wingdings" panose="05000000000000000000" pitchFamily="2" charset="2"/>
                        <a:buChar char="Ø"/>
                      </a:pPr>
                      <a:r>
                        <a:rPr lang="en-US" sz="2000" kern="1200" dirty="0" smtClean="0">
                          <a:effectLst/>
                        </a:rPr>
                        <a:t>The business logic has been written in each type of application. </a:t>
                      </a:r>
                    </a:p>
                    <a:p>
                      <a:pPr marL="285750" indent="-285750" algn="just">
                        <a:buFont typeface="Wingdings" panose="05000000000000000000" pitchFamily="2" charset="2"/>
                        <a:buChar char="Ø"/>
                      </a:pPr>
                      <a:r>
                        <a:rPr lang="en-US" sz="2000" kern="1200" dirty="0" smtClean="0">
                          <a:effectLst/>
                        </a:rPr>
                        <a:t>We have to write the code in three different applications in our example. </a:t>
                      </a:r>
                    </a:p>
                    <a:p>
                      <a:pPr marL="285750" indent="-285750" algn="just">
                        <a:buFont typeface="Wingdings" panose="05000000000000000000" pitchFamily="2" charset="2"/>
                        <a:buChar char="Ø"/>
                      </a:pPr>
                      <a:r>
                        <a:rPr lang="en-US" sz="2000" kern="1200" dirty="0" smtClean="0">
                          <a:effectLst/>
                        </a:rPr>
                        <a:t>So, you might miss some code or logic in some applications. </a:t>
                      </a:r>
                    </a:p>
                    <a:p>
                      <a:pPr marL="285750" indent="-285750" algn="just">
                        <a:buFont typeface="Wingdings" panose="05000000000000000000" pitchFamily="2" charset="2"/>
                        <a:buChar char="Ø"/>
                      </a:pPr>
                      <a:r>
                        <a:rPr lang="en-US" sz="2000" kern="1200" dirty="0" smtClean="0">
                          <a:effectLst/>
                        </a:rPr>
                        <a:t>This will add more errors to your application.</a:t>
                      </a:r>
                      <a:endParaRPr lang="en-US" sz="2000" dirty="0"/>
                    </a:p>
                  </a:txBody>
                  <a:tcPr/>
                </a:tc>
              </a:tr>
            </a:tbl>
          </a:graphicData>
        </a:graphic>
      </p:graphicFrame>
      <p:graphicFrame>
        <p:nvGraphicFramePr>
          <p:cNvPr id="7" name="Content Placeholder 3"/>
          <p:cNvGraphicFramePr>
            <a:graphicFrameLocks/>
          </p:cNvGraphicFramePr>
          <p:nvPr>
            <p:extLst>
              <p:ext uri="{D42A27DB-BD31-4B8C-83A1-F6EECF244321}">
                <p14:modId xmlns:p14="http://schemas.microsoft.com/office/powerpoint/2010/main" val="2286168318"/>
              </p:ext>
            </p:extLst>
          </p:nvPr>
        </p:nvGraphicFramePr>
        <p:xfrm>
          <a:off x="4446588" y="863600"/>
          <a:ext cx="4211637" cy="2926080"/>
        </p:xfrm>
        <a:graphic>
          <a:graphicData uri="http://schemas.openxmlformats.org/drawingml/2006/table">
            <a:tbl>
              <a:tblPr firstRow="1" bandRow="1">
                <a:tableStyleId>{00A15C55-8517-42AA-B614-E9B94910E393}</a:tableStyleId>
              </a:tblPr>
              <a:tblGrid>
                <a:gridCol w="4211637"/>
              </a:tblGrid>
              <a:tr h="370840">
                <a:tc>
                  <a:txBody>
                    <a:bodyPr/>
                    <a:lstStyle/>
                    <a:p>
                      <a:pPr algn="just"/>
                      <a:r>
                        <a:rPr lang="en-US" sz="2000" kern="1200" dirty="0" smtClean="0">
                          <a:effectLst/>
                        </a:rPr>
                        <a:t>3. Some Front-end frameworks cannot communicate directly with the Database</a:t>
                      </a:r>
                      <a:endParaRPr lang="en-US" sz="2000" dirty="0"/>
                    </a:p>
                  </a:txBody>
                  <a:tcPr/>
                </a:tc>
              </a:tr>
              <a:tr h="370840">
                <a:tc>
                  <a:txBody>
                    <a:bodyPr/>
                    <a:lstStyle/>
                    <a:p>
                      <a:pPr marL="285750" indent="-285750" algn="just">
                        <a:buFont typeface="Wingdings" panose="05000000000000000000" pitchFamily="2" charset="2"/>
                        <a:buChar char="Ø"/>
                      </a:pPr>
                      <a:r>
                        <a:rPr lang="en-US" sz="2000" kern="1200" dirty="0" smtClean="0">
                          <a:effectLst/>
                        </a:rPr>
                        <a:t>If you are developing the website (i.e., front-end) using the angular framework, then the angular framework cannot communicate with the database directly. </a:t>
                      </a:r>
                    </a:p>
                    <a:p>
                      <a:pPr marL="285750" indent="-285750" algn="just">
                        <a:buFont typeface="Wingdings" panose="05000000000000000000" pitchFamily="2" charset="2"/>
                        <a:buChar char="Ø"/>
                      </a:pPr>
                      <a:r>
                        <a:rPr lang="en-US" sz="2000" kern="1200" dirty="0" smtClean="0">
                          <a:effectLst/>
                        </a:rPr>
                        <a:t>Angular is a front-end framework.</a:t>
                      </a:r>
                      <a:endParaRPr lang="en-US" sz="2000" dirty="0"/>
                    </a:p>
                  </a:txBody>
                  <a:tcPr/>
                </a:tc>
              </a:tr>
            </a:tbl>
          </a:graphicData>
        </a:graphic>
      </p:graphicFrame>
      <p:graphicFrame>
        <p:nvGraphicFramePr>
          <p:cNvPr id="8" name="Content Placeholder 3"/>
          <p:cNvGraphicFramePr>
            <a:graphicFrameLocks/>
          </p:cNvGraphicFramePr>
          <p:nvPr>
            <p:extLst>
              <p:ext uri="{D42A27DB-BD31-4B8C-83A1-F6EECF244321}">
                <p14:modId xmlns:p14="http://schemas.microsoft.com/office/powerpoint/2010/main" val="2058176156"/>
              </p:ext>
            </p:extLst>
          </p:nvPr>
        </p:nvGraphicFramePr>
        <p:xfrm>
          <a:off x="4446588" y="3854450"/>
          <a:ext cx="4211637" cy="2621280"/>
        </p:xfrm>
        <a:graphic>
          <a:graphicData uri="http://schemas.openxmlformats.org/drawingml/2006/table">
            <a:tbl>
              <a:tblPr firstRow="1" bandRow="1">
                <a:tableStyleId>{073A0DAA-6AF3-43AB-8588-CEC1D06C72B9}</a:tableStyleId>
              </a:tblPr>
              <a:tblGrid>
                <a:gridCol w="4211637"/>
              </a:tblGrid>
              <a:tr h="370840">
                <a:tc>
                  <a:txBody>
                    <a:bodyPr/>
                    <a:lstStyle/>
                    <a:p>
                      <a:pPr algn="just"/>
                      <a:r>
                        <a:rPr lang="en-US" sz="2000" kern="1200" dirty="0" smtClean="0">
                          <a:effectLst/>
                        </a:rPr>
                        <a:t>4. Hard to Maintain</a:t>
                      </a:r>
                      <a:endParaRPr lang="en-US" sz="2000" dirty="0"/>
                    </a:p>
                  </a:txBody>
                  <a:tcPr/>
                </a:tc>
              </a:tr>
              <a:tr h="370840">
                <a:tc>
                  <a:txBody>
                    <a:bodyPr/>
                    <a:lstStyle/>
                    <a:p>
                      <a:pPr marL="285750" indent="-285750" algn="just">
                        <a:buFont typeface="Wingdings" panose="05000000000000000000" pitchFamily="2" charset="2"/>
                        <a:buChar char="Ø"/>
                      </a:pPr>
                      <a:r>
                        <a:rPr lang="en-US" sz="2000" dirty="0" smtClean="0"/>
                        <a:t>This type of structure is hard to maintain. </a:t>
                      </a:r>
                    </a:p>
                    <a:p>
                      <a:pPr marL="285750" indent="-285750" algn="just">
                        <a:buFont typeface="Wingdings" panose="05000000000000000000" pitchFamily="2" charset="2"/>
                        <a:buChar char="Ø"/>
                      </a:pPr>
                      <a:r>
                        <a:rPr lang="en-US" sz="2000" dirty="0" smtClean="0"/>
                        <a:t>This is because we have written the code in many places, and if we want to improve something in our application, we need to do the same thing in many places.</a:t>
                      </a:r>
                      <a:endParaRPr lang="en-US" sz="2000" dirty="0"/>
                    </a:p>
                  </a:txBody>
                  <a:tcPr/>
                </a:tc>
              </a:tr>
            </a:tbl>
          </a:graphicData>
        </a:graphic>
      </p:graphicFrame>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41880" y="1095375"/>
            <a:ext cx="1783533" cy="1086659"/>
          </a:xfrm>
          <a:prstGeom prst="rect">
            <a:avLst/>
          </a:prstGeom>
        </p:spPr>
      </p:pic>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47381" y="2201213"/>
            <a:ext cx="1787557" cy="1012760"/>
          </a:xfrm>
          <a:prstGeom prst="rect">
            <a:avLst/>
          </a:prstGeom>
        </p:spPr>
      </p:pic>
      <p:pic>
        <p:nvPicPr>
          <p:cNvPr id="12" name="Picture 11"/>
          <p:cNvPicPr>
            <a:picLocks noChangeAspect="1"/>
          </p:cNvPicPr>
          <p:nvPr/>
        </p:nvPicPr>
        <p:blipFill>
          <a:blip r:embed="rId4">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9549897" y="3233551"/>
            <a:ext cx="1784147" cy="1042036"/>
          </a:xfrm>
          <a:prstGeom prst="rect">
            <a:avLst/>
          </a:prstGeom>
        </p:spPr>
      </p:pic>
      <p:pic>
        <p:nvPicPr>
          <p:cNvPr id="13" name="Picture 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567425" y="4305582"/>
            <a:ext cx="1786564" cy="1281065"/>
          </a:xfrm>
          <a:prstGeom prst="rect">
            <a:avLst/>
          </a:prstGeom>
        </p:spPr>
      </p:pic>
    </p:spTree>
    <p:extLst>
      <p:ext uri="{BB962C8B-B14F-4D97-AF65-F5344CB8AC3E}">
        <p14:creationId xmlns:p14="http://schemas.microsoft.com/office/powerpoint/2010/main" val="650317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31180" y="863444"/>
            <a:ext cx="11946520" cy="5590565"/>
          </a:xfrm>
        </p:spPr>
        <p:txBody>
          <a:bodyPr/>
          <a:lstStyle/>
          <a:p>
            <a:r>
              <a:rPr lang="en-US" dirty="0"/>
              <a:t>We aim to establish communication between all these three applications and the database. </a:t>
            </a:r>
            <a:endParaRPr lang="en-US" dirty="0" smtClean="0"/>
          </a:p>
          <a:p>
            <a:r>
              <a:rPr lang="en-US" dirty="0" smtClean="0"/>
              <a:t>So</a:t>
            </a:r>
            <a:r>
              <a:rPr lang="en-US" dirty="0"/>
              <a:t>, what will we do? We will </a:t>
            </a:r>
            <a:r>
              <a:rPr lang="en-US" dirty="0" smtClean="0"/>
              <a:t>create a </a:t>
            </a:r>
            <a:r>
              <a:rPr lang="en-US" dirty="0"/>
              <a:t>new Web API Project. </a:t>
            </a:r>
            <a:endParaRPr lang="en-US" dirty="0" smtClean="0"/>
          </a:p>
          <a:p>
            <a:r>
              <a:rPr lang="en-US" dirty="0" smtClean="0"/>
              <a:t>This </a:t>
            </a:r>
            <a:r>
              <a:rPr lang="en-US" dirty="0"/>
              <a:t>Web API Project will interact with the </a:t>
            </a:r>
            <a:r>
              <a:rPr lang="en-US" dirty="0" smtClean="0"/>
              <a:t>database</a:t>
            </a:r>
            <a:r>
              <a:rPr lang="en-US" dirty="0"/>
              <a:t> </a:t>
            </a:r>
            <a:r>
              <a:rPr lang="en-US" dirty="0" smtClean="0"/>
              <a:t>&amp; all </a:t>
            </a:r>
            <a:r>
              <a:rPr lang="en-US" dirty="0"/>
              <a:t>three applications will only interact with the Web API Project, as shown in the </a:t>
            </a:r>
            <a:r>
              <a:rPr lang="en-US" dirty="0" smtClean="0"/>
              <a:t>image</a:t>
            </a:r>
            <a:r>
              <a:rPr lang="en-US" dirty="0"/>
              <a:t>.</a:t>
            </a:r>
          </a:p>
        </p:txBody>
      </p:sp>
      <p:sp>
        <p:nvSpPr>
          <p:cNvPr id="3" name="Title 2"/>
          <p:cNvSpPr>
            <a:spLocks noGrp="1"/>
          </p:cNvSpPr>
          <p:nvPr>
            <p:ph type="title"/>
          </p:nvPr>
        </p:nvSpPr>
        <p:spPr/>
        <p:txBody>
          <a:bodyPr/>
          <a:lstStyle/>
          <a:p>
            <a:r>
              <a:rPr lang="en-US" dirty="0" smtClean="0"/>
              <a:t>Need of API</a:t>
            </a:r>
            <a:endParaRPr lang="en-US" dirty="0"/>
          </a:p>
        </p:txBody>
      </p:sp>
      <p:sp>
        <p:nvSpPr>
          <p:cNvPr id="6" name="TextBox 4"/>
          <p:cNvSpPr txBox="1"/>
          <p:nvPr/>
        </p:nvSpPr>
        <p:spPr>
          <a:xfrm>
            <a:off x="7762828" y="5045551"/>
            <a:ext cx="1176950"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smtClean="0">
                <a:solidFill>
                  <a:schemeClr val="tx2"/>
                </a:solidFill>
              </a:rPr>
              <a:t>Database</a:t>
            </a:r>
            <a:endParaRPr lang="en-US" b="1" dirty="0">
              <a:solidFill>
                <a:schemeClr val="tx2"/>
              </a:solidFill>
            </a:endParaRPr>
          </a:p>
        </p:txBody>
      </p:sp>
      <p:cxnSp>
        <p:nvCxnSpPr>
          <p:cNvPr id="21" name="Straight Arrow Connector 20"/>
          <p:cNvCxnSpPr/>
          <p:nvPr/>
        </p:nvCxnSpPr>
        <p:spPr>
          <a:xfrm>
            <a:off x="4000500" y="4400550"/>
            <a:ext cx="919570" cy="1199"/>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1" name="Picture 3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34695" y="3700451"/>
            <a:ext cx="1345445" cy="1345445"/>
          </a:xfrm>
          <a:prstGeom prst="rect">
            <a:avLst/>
          </a:prstGeom>
        </p:spPr>
      </p:pic>
      <p:pic>
        <p:nvPicPr>
          <p:cNvPr id="32" name="Picture 3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76562" y="5199266"/>
            <a:ext cx="926693" cy="926693"/>
          </a:xfrm>
          <a:prstGeom prst="rect">
            <a:avLst/>
          </a:prstGeom>
        </p:spPr>
      </p:pic>
      <p:pic>
        <p:nvPicPr>
          <p:cNvPr id="33" name="Picture 3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986087" y="2837066"/>
            <a:ext cx="972410" cy="972410"/>
          </a:xfrm>
          <a:prstGeom prst="rect">
            <a:avLst/>
          </a:prstGeom>
        </p:spPr>
      </p:pic>
      <p:pic>
        <p:nvPicPr>
          <p:cNvPr id="34" name="Picture 3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890837" y="3903866"/>
            <a:ext cx="1126718" cy="1126718"/>
          </a:xfrm>
          <a:prstGeom prst="rect">
            <a:avLst/>
          </a:prstGeom>
        </p:spPr>
      </p:pic>
      <p:sp>
        <p:nvSpPr>
          <p:cNvPr id="35" name="Rounded Rectangle 34"/>
          <p:cNvSpPr/>
          <p:nvPr/>
        </p:nvSpPr>
        <p:spPr>
          <a:xfrm>
            <a:off x="2738437" y="2741816"/>
            <a:ext cx="6410325" cy="343038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6" name="Round Diagonal Corner Rectangle 35"/>
          <p:cNvSpPr/>
          <p:nvPr/>
        </p:nvSpPr>
        <p:spPr>
          <a:xfrm>
            <a:off x="5029200" y="3981450"/>
            <a:ext cx="1638300" cy="790575"/>
          </a:xfrm>
          <a:prstGeom prst="round2DiagRect">
            <a:avLst/>
          </a:prstGeom>
          <a:solidFill>
            <a:schemeClr val="bg2">
              <a:lumMod val="95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smtClean="0">
                <a:solidFill>
                  <a:schemeClr val="tx1"/>
                </a:solidFill>
              </a:rPr>
              <a:t>Web API</a:t>
            </a:r>
            <a:endParaRPr lang="en-US" sz="2800" b="1" dirty="0">
              <a:solidFill>
                <a:schemeClr val="tx1"/>
              </a:solidFill>
            </a:endParaRPr>
          </a:p>
        </p:txBody>
      </p:sp>
      <p:cxnSp>
        <p:nvCxnSpPr>
          <p:cNvPr id="37" name="Straight Arrow Connector 36"/>
          <p:cNvCxnSpPr/>
          <p:nvPr/>
        </p:nvCxnSpPr>
        <p:spPr>
          <a:xfrm>
            <a:off x="6743700" y="4371975"/>
            <a:ext cx="919570" cy="1199"/>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a:off x="3933825" y="3319463"/>
            <a:ext cx="1019175" cy="690562"/>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flipV="1">
            <a:off x="4029075" y="4819650"/>
            <a:ext cx="885825" cy="804863"/>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16041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8"/>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1"/>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35" grpId="0" animBg="1"/>
      <p:bldP spid="3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838950" y="1244444"/>
            <a:ext cx="5238750" cy="4537231"/>
          </a:xfrm>
        </p:spPr>
        <p:txBody>
          <a:bodyPr/>
          <a:lstStyle/>
          <a:p>
            <a:r>
              <a:rPr lang="en-US" dirty="0"/>
              <a:t>So, these websites, Android and </a:t>
            </a:r>
            <a:r>
              <a:rPr lang="en-US" dirty="0" err="1"/>
              <a:t>iOS</a:t>
            </a:r>
            <a:r>
              <a:rPr lang="en-US" dirty="0"/>
              <a:t> applications, </a:t>
            </a:r>
            <a:r>
              <a:rPr lang="en-US" b="1" dirty="0"/>
              <a:t>do not have direct access to the database</a:t>
            </a:r>
            <a:r>
              <a:rPr lang="en-US" dirty="0"/>
              <a:t>. </a:t>
            </a:r>
            <a:endParaRPr lang="en-US" dirty="0" smtClean="0"/>
          </a:p>
          <a:p>
            <a:r>
              <a:rPr lang="en-US" b="1" dirty="0" smtClean="0"/>
              <a:t>They </a:t>
            </a:r>
            <a:r>
              <a:rPr lang="en-US" b="1" dirty="0"/>
              <a:t>only need to communicate with the Web API Project</a:t>
            </a:r>
            <a:r>
              <a:rPr lang="en-US" dirty="0"/>
              <a:t>, and it is the Web API project’s responsibility to interact with the database. </a:t>
            </a:r>
            <a:endParaRPr lang="en-US" dirty="0" smtClean="0"/>
          </a:p>
          <a:p>
            <a:r>
              <a:rPr lang="en-US" dirty="0" smtClean="0"/>
              <a:t>The </a:t>
            </a:r>
            <a:r>
              <a:rPr lang="en-US" b="1" dirty="0" smtClean="0">
                <a:solidFill>
                  <a:schemeClr val="accent6"/>
                </a:solidFill>
              </a:rPr>
              <a:t>entire business logic will be written in the Web API project only</a:t>
            </a:r>
            <a:r>
              <a:rPr lang="en-US" dirty="0" smtClean="0"/>
              <a:t>.</a:t>
            </a:r>
          </a:p>
          <a:p>
            <a:r>
              <a:rPr lang="en-US" dirty="0" smtClean="0"/>
              <a:t>So</a:t>
            </a:r>
            <a:r>
              <a:rPr lang="en-US" dirty="0"/>
              <a:t>, Web API acts as a mediator between the Front-End and Back-End.</a:t>
            </a:r>
          </a:p>
        </p:txBody>
      </p:sp>
      <p:sp>
        <p:nvSpPr>
          <p:cNvPr id="3" name="Title 2"/>
          <p:cNvSpPr>
            <a:spLocks noGrp="1"/>
          </p:cNvSpPr>
          <p:nvPr>
            <p:ph type="title"/>
          </p:nvPr>
        </p:nvSpPr>
        <p:spPr/>
        <p:txBody>
          <a:bodyPr/>
          <a:lstStyle/>
          <a:p>
            <a:r>
              <a:rPr lang="en-US" dirty="0" smtClean="0"/>
              <a:t>Need of API Cont..</a:t>
            </a:r>
            <a:endParaRPr lang="en-US"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110570" y="2671751"/>
            <a:ext cx="1345445" cy="1345445"/>
          </a:xfrm>
          <a:prstGeom prst="rect">
            <a:avLst/>
          </a:prstGeom>
        </p:spPr>
      </p:pic>
      <p:sp>
        <p:nvSpPr>
          <p:cNvPr id="6" name="TextBox 4"/>
          <p:cNvSpPr txBox="1"/>
          <p:nvPr/>
        </p:nvSpPr>
        <p:spPr>
          <a:xfrm>
            <a:off x="5267278" y="4016851"/>
            <a:ext cx="1176950"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smtClean="0">
                <a:solidFill>
                  <a:schemeClr val="tx2"/>
                </a:solidFill>
              </a:rPr>
              <a:t>Database</a:t>
            </a:r>
            <a:endParaRPr lang="en-US" b="1" dirty="0">
              <a:solidFill>
                <a:schemeClr val="tx2"/>
              </a:solidFill>
            </a:endParaRP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2437" y="4170566"/>
            <a:ext cx="926693" cy="926693"/>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1962" y="1808366"/>
            <a:ext cx="972410" cy="972410"/>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66712" y="2875166"/>
            <a:ext cx="1126718" cy="1126718"/>
          </a:xfrm>
          <a:prstGeom prst="rect">
            <a:avLst/>
          </a:prstGeom>
        </p:spPr>
      </p:pic>
      <p:sp>
        <p:nvSpPr>
          <p:cNvPr id="13" name="Rounded Rectangle 12"/>
          <p:cNvSpPr/>
          <p:nvPr/>
        </p:nvSpPr>
        <p:spPr>
          <a:xfrm>
            <a:off x="214312" y="1713116"/>
            <a:ext cx="6410325" cy="343038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9" name="Round Diagonal Corner Rectangle 18"/>
          <p:cNvSpPr/>
          <p:nvPr/>
        </p:nvSpPr>
        <p:spPr>
          <a:xfrm>
            <a:off x="2505075" y="2952750"/>
            <a:ext cx="1638300" cy="790575"/>
          </a:xfrm>
          <a:prstGeom prst="round2DiagRect">
            <a:avLst/>
          </a:prstGeom>
          <a:solidFill>
            <a:schemeClr val="bg2">
              <a:lumMod val="95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smtClean="0">
                <a:solidFill>
                  <a:schemeClr val="tx1"/>
                </a:solidFill>
              </a:rPr>
              <a:t>Web API</a:t>
            </a:r>
            <a:endParaRPr lang="en-US" sz="2800" b="1" dirty="0">
              <a:solidFill>
                <a:schemeClr val="tx1"/>
              </a:solidFill>
            </a:endParaRPr>
          </a:p>
        </p:txBody>
      </p:sp>
      <p:cxnSp>
        <p:nvCxnSpPr>
          <p:cNvPr id="21" name="Straight Arrow Connector 20"/>
          <p:cNvCxnSpPr/>
          <p:nvPr/>
        </p:nvCxnSpPr>
        <p:spPr>
          <a:xfrm>
            <a:off x="4219575" y="3343275"/>
            <a:ext cx="919570" cy="1199"/>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1409700" y="2290763"/>
            <a:ext cx="1019175" cy="690562"/>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flipV="1">
            <a:off x="1483905" y="3392099"/>
            <a:ext cx="921565" cy="27376"/>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1504950" y="3790950"/>
            <a:ext cx="885825" cy="804863"/>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7825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Jay">
      <a:dk1>
        <a:srgbClr val="212121"/>
      </a:dk1>
      <a:lt1>
        <a:sysClr val="window" lastClr="FFFFFF"/>
      </a:lt1>
      <a:dk2>
        <a:srgbClr val="1D6FA9"/>
      </a:dk2>
      <a:lt2>
        <a:srgbClr val="FFFFFF"/>
      </a:lt2>
      <a:accent1>
        <a:srgbClr val="909090"/>
      </a:accent1>
      <a:accent2>
        <a:srgbClr val="00BBD3"/>
      </a:accent2>
      <a:accent3>
        <a:srgbClr val="8BC145"/>
      </a:accent3>
      <a:accent4>
        <a:srgbClr val="1D9A78"/>
      </a:accent4>
      <a:accent5>
        <a:srgbClr val="F19D19"/>
      </a:accent5>
      <a:accent6>
        <a:srgbClr val="B84742"/>
      </a:accent6>
      <a:hlink>
        <a:srgbClr val="70AD47"/>
      </a:hlink>
      <a:folHlink>
        <a:srgbClr val="ED7D31"/>
      </a:folHlink>
    </a:clrScheme>
    <a:fontScheme name="Custom 1">
      <a:majorFont>
        <a:latin typeface="Roboto Condensed"/>
        <a:ea typeface=""/>
        <a:cs typeface=""/>
      </a:majorFont>
      <a:minorFont>
        <a:latin typeface="Roboto Condense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7842</TotalTime>
  <Words>3327</Words>
  <Application>Microsoft Office PowerPoint</Application>
  <PresentationFormat>Widescreen</PresentationFormat>
  <Paragraphs>467</Paragraphs>
  <Slides>51</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51</vt:i4>
      </vt:variant>
    </vt:vector>
  </HeadingPairs>
  <TitlesOfParts>
    <vt:vector size="61" baseType="lpstr">
      <vt:lpstr>Roboto Condensed Light</vt:lpstr>
      <vt:lpstr>Segoe UI Black</vt:lpstr>
      <vt:lpstr>Roboto Condensed</vt:lpstr>
      <vt:lpstr>Calibri</vt:lpstr>
      <vt:lpstr>Wingdings 3</vt:lpstr>
      <vt:lpstr>Wingdings 2</vt:lpstr>
      <vt:lpstr>Arial</vt:lpstr>
      <vt:lpstr>Consolas</vt:lpstr>
      <vt:lpstr>Wingdings</vt:lpstr>
      <vt:lpstr>Office Theme</vt:lpstr>
      <vt:lpstr>Unit-1  Introduction to  Web API</vt:lpstr>
      <vt:lpstr>PowerPoint Presentation</vt:lpstr>
      <vt:lpstr>Why API? </vt:lpstr>
      <vt:lpstr>Why API?</vt:lpstr>
      <vt:lpstr>Why API? Cont..</vt:lpstr>
      <vt:lpstr>Problems Without Web APIs</vt:lpstr>
      <vt:lpstr>Problems Without Web APIs</vt:lpstr>
      <vt:lpstr>Need of API</vt:lpstr>
      <vt:lpstr>Need of API Cont..</vt:lpstr>
      <vt:lpstr>Advantages Web APIs</vt:lpstr>
      <vt:lpstr>Advantages Web APIs</vt:lpstr>
      <vt:lpstr>Introduction to Web APIs</vt:lpstr>
      <vt:lpstr>Introduction to Web APIs</vt:lpstr>
      <vt:lpstr>Key Characteristics of Web APIs</vt:lpstr>
      <vt:lpstr>Key Characteristics of Web APIs</vt:lpstr>
      <vt:lpstr>Use of Web APIs</vt:lpstr>
      <vt:lpstr>Use of Web APIs</vt:lpstr>
      <vt:lpstr>HTTP  (HyperText Transport Protocol)</vt:lpstr>
      <vt:lpstr>HTTP (HyperText Transport Protocol)</vt:lpstr>
      <vt:lpstr>1. How Browser and Server Communicate with Each Other?</vt:lpstr>
      <vt:lpstr>2. What is HTTP?</vt:lpstr>
      <vt:lpstr>3. HTTP Request Components</vt:lpstr>
      <vt:lpstr>3. HTTP Response Components</vt:lpstr>
      <vt:lpstr>4. HTTP Verbs or HTTP Methods</vt:lpstr>
      <vt:lpstr>4. HTTP Verbs or HTTP Methods Cont..</vt:lpstr>
      <vt:lpstr>4. HTTP Verbs or HTTP Methods Cont..</vt:lpstr>
      <vt:lpstr>5. HTTP Status Codes</vt:lpstr>
      <vt:lpstr>5. HTTP Status Codes Cont..</vt:lpstr>
      <vt:lpstr>5. HTTP Status Codes Cont..</vt:lpstr>
      <vt:lpstr>Example - Frequent Status Codes Cont..</vt:lpstr>
      <vt:lpstr>Example - Frequent Status Codes</vt:lpstr>
      <vt:lpstr>JSON  (JavaScript Object Notation)</vt:lpstr>
      <vt:lpstr>What is JSON?</vt:lpstr>
      <vt:lpstr>Example: JSON string returned from the API</vt:lpstr>
      <vt:lpstr>Different styles of JSON</vt:lpstr>
      <vt:lpstr>Difference between JSON serialize and JSON deserialize?</vt:lpstr>
      <vt:lpstr>JSON Serialization Example</vt:lpstr>
      <vt:lpstr>JSON Deserialization Example</vt:lpstr>
      <vt:lpstr>Creating a Web API Project in Visual Studio</vt:lpstr>
      <vt:lpstr>Creating a Web API Project</vt:lpstr>
      <vt:lpstr>Middleware in ASP.NET Core Web API</vt:lpstr>
      <vt:lpstr>Middleware in ASP.NET Core Web API</vt:lpstr>
      <vt:lpstr>Middleware in ASP.NET Core Web API Cont..</vt:lpstr>
      <vt:lpstr>HTTP Request Pipeline in ASP.NET Core Web API</vt:lpstr>
      <vt:lpstr>HTTP Request Pipeline in ASP.NET Core Web API Cont..</vt:lpstr>
      <vt:lpstr>HTTP Request Pipeline in ASP.NET Core Web API Example Cont..</vt:lpstr>
      <vt:lpstr>Middleware in ASP.NET Core Web API</vt:lpstr>
      <vt:lpstr>Middleware in ASP.NET Core Web API Cont..</vt:lpstr>
      <vt:lpstr>Middleware in ASP.NET Core Web API Cont.. (In API Creation Project)</vt:lpstr>
      <vt:lpstr>Run, Use, Next, and Map Methods in Middleware</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dc:creator>
  <cp:lastModifiedBy>Shree</cp:lastModifiedBy>
  <cp:revision>597</cp:revision>
  <dcterms:created xsi:type="dcterms:W3CDTF">2020-05-01T05:09:15Z</dcterms:created>
  <dcterms:modified xsi:type="dcterms:W3CDTF">2024-01-09T10:05:49Z</dcterms:modified>
</cp:coreProperties>
</file>